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9a6ce6f0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9a6ce6f0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9a6ce6f0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9a6ce6f0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9a6ce6f0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9a6ce6f0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59a6ce6f0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59a6ce6f0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59a6ce6f0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59a6ce6f0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9a6ce6f0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9a6ce6f0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9a6ce6f0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59a6ce6f0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9a6ce6f0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59a6ce6f0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9a6ce6f0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9a6ce6f0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9a6ce6f0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9a6ce6f0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9a6ce6f0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9a6ce6f0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8c08df77f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8c08df77f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9a6ce6f0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9a6ce6f0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9a6ce6f0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9a6ce6f0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E2OfooAKiHQ"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0" Type="http://schemas.openxmlformats.org/officeDocument/2006/relationships/hyperlink" Target="https://www.hellboundhackers.org/" TargetMode="External"/><Relationship Id="rId22" Type="http://schemas.openxmlformats.org/officeDocument/2006/relationships/hyperlink" Target="https://hack.me/explore/" TargetMode="External"/><Relationship Id="rId21" Type="http://schemas.openxmlformats.org/officeDocument/2006/relationships/hyperlink" Target="http://hack.me/" TargetMode="External"/><Relationship Id="rId24" Type="http://schemas.openxmlformats.org/officeDocument/2006/relationships/hyperlink" Target="https://www.enigmagroup.org/" TargetMode="External"/><Relationship Id="rId23" Type="http://schemas.openxmlformats.org/officeDocument/2006/relationships/hyperlink" Target="https://www.hackthis.co.uk/"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hackthissite.org/" TargetMode="External"/><Relationship Id="rId4" Type="http://schemas.openxmlformats.org/officeDocument/2006/relationships/hyperlink" Target="http://reversing.kr/" TargetMode="External"/><Relationship Id="rId9" Type="http://schemas.openxmlformats.org/officeDocument/2006/relationships/hyperlink" Target="https://www.owasp.org/index.php/OWASP_Juice_Shop_Project" TargetMode="External"/><Relationship Id="rId26" Type="http://schemas.openxmlformats.org/officeDocument/2006/relationships/hyperlink" Target="http://www.gameofhacks.com/" TargetMode="External"/><Relationship Id="rId25" Type="http://schemas.openxmlformats.org/officeDocument/2006/relationships/hyperlink" Target="http://google-gruyere.appspot.com/" TargetMode="External"/><Relationship Id="rId28" Type="http://schemas.openxmlformats.org/officeDocument/2006/relationships/hyperlink" Target="http://cryptopals.com/" TargetMode="External"/><Relationship Id="rId27" Type="http://schemas.openxmlformats.org/officeDocument/2006/relationships/hyperlink" Target="https://projecteuler.net/about" TargetMode="External"/><Relationship Id="rId5" Type="http://schemas.openxmlformats.org/officeDocument/2006/relationships/hyperlink" Target="http://reversing.kr/" TargetMode="External"/><Relationship Id="rId6" Type="http://schemas.openxmlformats.org/officeDocument/2006/relationships/hyperlink" Target="https://www.cybrary.it/catalog/" TargetMode="External"/><Relationship Id="rId7" Type="http://schemas.openxmlformats.org/officeDocument/2006/relationships/hyperlink" Target="http://www.dvwa.co.uk/" TargetMode="External"/><Relationship Id="rId8" Type="http://schemas.openxmlformats.org/officeDocument/2006/relationships/hyperlink" Target="https://www.owasp.org/index.php/Category:OWASP_Top_Ten_Project" TargetMode="External"/><Relationship Id="rId11" Type="http://schemas.openxmlformats.org/officeDocument/2006/relationships/hyperlink" Target="https://legacy.hackerexperience.com/" TargetMode="External"/><Relationship Id="rId10" Type="http://schemas.openxmlformats.org/officeDocument/2006/relationships/hyperlink" Target="http://liveoverflow.com/index.html" TargetMode="External"/><Relationship Id="rId13" Type="http://schemas.openxmlformats.org/officeDocument/2006/relationships/hyperlink" Target="https://attackdefense.com/" TargetMode="External"/><Relationship Id="rId12" Type="http://schemas.openxmlformats.org/officeDocument/2006/relationships/hyperlink" Target="https://www.ripstech.com/php-security-calendar-2017/" TargetMode="External"/><Relationship Id="rId15" Type="http://schemas.openxmlformats.org/officeDocument/2006/relationships/hyperlink" Target="https://store.steampowered.com/app/469920/hackmud/" TargetMode="External"/><Relationship Id="rId14" Type="http://schemas.openxmlformats.org/officeDocument/2006/relationships/hyperlink" Target="https://store.steampowered.com/app/544390/NITE_Team_4/" TargetMode="External"/><Relationship Id="rId17" Type="http://schemas.openxmlformats.org/officeDocument/2006/relationships/hyperlink" Target="https://pentesterlab.com/bootcamp" TargetMode="External"/><Relationship Id="rId16" Type="http://schemas.openxmlformats.org/officeDocument/2006/relationships/hyperlink" Target="https://ringzer0ctf.com/challenges/" TargetMode="External"/><Relationship Id="rId19" Type="http://schemas.openxmlformats.org/officeDocument/2006/relationships/hyperlink" Target="https://w3challs.com/challenges/" TargetMode="External"/><Relationship Id="rId18" Type="http://schemas.openxmlformats.org/officeDocument/2006/relationships/hyperlink" Target="https://capturetheflag.withgoogle.com/#beginn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ecsc.eu/" TargetMode="External"/><Relationship Id="rId4" Type="http://schemas.openxmlformats.org/officeDocument/2006/relationships/hyperlink" Target="https://ctftime.org/" TargetMode="External"/><Relationship Id="rId5" Type="http://schemas.openxmlformats.org/officeDocument/2006/relationships/image" Target="../media/image8.png"/><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cRnz5LvN4xI" TargetMode="Externa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gamified.uk/UserTypeTest/user-type-test.php?lid="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hishingquiz.withgoogle.com/" TargetMode="External"/><Relationship Id="rId4" Type="http://schemas.openxmlformats.org/officeDocument/2006/relationships/hyperlink" Target="https://www.fortra.com/blog/8-online-cybersecurity-games-that-test-your-cyber-skills" TargetMode="External"/><Relationship Id="rId5" Type="http://schemas.openxmlformats.org/officeDocument/2006/relationships/image" Target="../media/image11.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en.wikipedia.org/wiki/Sport" TargetMode="External"/><Relationship Id="rId4" Type="http://schemas.openxmlformats.org/officeDocument/2006/relationships/hyperlink" Target="https://en.wikipedia.org/wiki/Flag" TargetMode="External"/><Relationship Id="rId5" Type="http://schemas.openxmlformats.org/officeDocument/2006/relationships/hyperlink" Target="https://en.wikipedia.org/wiki/Capture_the_flag" TargetMode="External"/><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xk389TbtGlk"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Content: </a:t>
            </a:r>
            <a:endParaRPr/>
          </a:p>
          <a:p>
            <a:pPr indent="0" lvl="0" marL="0" rtl="0" algn="l">
              <a:spcBef>
                <a:spcPts val="0"/>
              </a:spcBef>
              <a:spcAft>
                <a:spcPts val="0"/>
              </a:spcAft>
              <a:buNone/>
            </a:pPr>
            <a:r>
              <a:rPr lang="et" sz="2100">
                <a:solidFill>
                  <a:srgbClr val="4472C4"/>
                </a:solidFill>
                <a:latin typeface="Avenir"/>
                <a:ea typeface="Avenir"/>
                <a:cs typeface="Avenir"/>
                <a:sym typeface="Avenir"/>
              </a:rPr>
              <a:t>Training kit for the Game implementation </a:t>
            </a:r>
            <a:br>
              <a:rPr lang="et" sz="2100">
                <a:solidFill>
                  <a:srgbClr val="4472C4"/>
                </a:solidFill>
                <a:latin typeface="Avenir"/>
                <a:ea typeface="Avenir"/>
                <a:cs typeface="Avenir"/>
                <a:sym typeface="Avenir"/>
              </a:rPr>
            </a:br>
            <a:r>
              <a:rPr lang="et" sz="2100">
                <a:solidFill>
                  <a:srgbClr val="4472C4"/>
                </a:solidFill>
                <a:latin typeface="Avenir"/>
                <a:ea typeface="Avenir"/>
                <a:cs typeface="Avenir"/>
                <a:sym typeface="Avenir"/>
              </a:rPr>
              <a:t>for secondary school pupils</a:t>
            </a:r>
            <a:endParaRPr/>
          </a:p>
        </p:txBody>
      </p:sp>
      <p:sp>
        <p:nvSpPr>
          <p:cNvPr id="55" name="Google Shape;55;p13"/>
          <p:cNvSpPr txBox="1"/>
          <p:nvPr>
            <p:ph idx="1" type="body"/>
          </p:nvPr>
        </p:nvSpPr>
        <p:spPr>
          <a:xfrm>
            <a:off x="311700" y="1832175"/>
            <a:ext cx="8520600" cy="273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t"/>
              <a:t>Pregame competences evaluation</a:t>
            </a:r>
            <a:endParaRPr/>
          </a:p>
          <a:p>
            <a:pPr indent="0" lvl="0" marL="0" rtl="0" algn="l">
              <a:spcBef>
                <a:spcPts val="1200"/>
              </a:spcBef>
              <a:spcAft>
                <a:spcPts val="1200"/>
              </a:spcAft>
              <a:buNone/>
            </a:pPr>
            <a:r>
              <a:t/>
            </a:r>
            <a:endParaRPr/>
          </a:p>
        </p:txBody>
      </p:sp>
      <p:pic>
        <p:nvPicPr>
          <p:cNvPr id="56" name="Google Shape;56;p13"/>
          <p:cNvPicPr preferRelativeResize="0"/>
          <p:nvPr/>
        </p:nvPicPr>
        <p:blipFill>
          <a:blip r:embed="rId3">
            <a:alphaModFix/>
          </a:blip>
          <a:stretch>
            <a:fillRect/>
          </a:stretch>
        </p:blipFill>
        <p:spPr>
          <a:xfrm>
            <a:off x="7668933" y="151850"/>
            <a:ext cx="1334166" cy="1000625"/>
          </a:xfrm>
          <a:prstGeom prst="rect">
            <a:avLst/>
          </a:prstGeom>
          <a:noFill/>
          <a:ln>
            <a:noFill/>
          </a:ln>
        </p:spPr>
      </p:pic>
      <p:pic>
        <p:nvPicPr>
          <p:cNvPr id="57" name="Google Shape;57;p13"/>
          <p:cNvPicPr preferRelativeResize="0"/>
          <p:nvPr/>
        </p:nvPicPr>
        <p:blipFill>
          <a:blip r:embed="rId4">
            <a:alphaModFix/>
          </a:blip>
          <a:stretch>
            <a:fillRect/>
          </a:stretch>
        </p:blipFill>
        <p:spPr>
          <a:xfrm>
            <a:off x="0" y="3449538"/>
            <a:ext cx="9144000" cy="1693974"/>
          </a:xfrm>
          <a:prstGeom prst="rect">
            <a:avLst/>
          </a:prstGeom>
          <a:noFill/>
          <a:ln>
            <a:noFill/>
          </a:ln>
        </p:spPr>
      </p:pic>
      <p:pic>
        <p:nvPicPr>
          <p:cNvPr id="58" name="Google Shape;58;p13"/>
          <p:cNvPicPr preferRelativeResize="0"/>
          <p:nvPr/>
        </p:nvPicPr>
        <p:blipFill>
          <a:blip r:embed="rId5">
            <a:alphaModFix/>
          </a:blip>
          <a:stretch>
            <a:fillRect/>
          </a:stretch>
        </p:blipFill>
        <p:spPr>
          <a:xfrm>
            <a:off x="6145600" y="1353313"/>
            <a:ext cx="2857500"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What you need to </a:t>
            </a:r>
            <a:endParaRPr/>
          </a:p>
        </p:txBody>
      </p:sp>
      <p:sp>
        <p:nvSpPr>
          <p:cNvPr id="119" name="Google Shape;119;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t"/>
              <a:t>be part of Capture the Flag competitions?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n episode 2, I address the question surrounding what type of skills you will need in order to be successful during a CTF competition.  &#10;&#10;Episode 1:  https://youtu.be/i6lD4qYRWLY&#10;Episode 2:  Current&#10;Episode 3:&#10;Episode 4:&#10;&#10;Visit:  https://www.cyberinternacademy.com for more information &#10;Have questions, comments, or concerns?  &#10;&#10;Contact me at grant@cyberinternacademy.com" id="126" name="Google Shape;126;p23" title="What Skills Do You Need in Capture the Flag for Cybersecurity | Capture the Flag Series">
            <a:hlinkClick r:id="rId3"/>
          </p:cNvPr>
          <p:cNvPicPr preferRelativeResize="0"/>
          <p:nvPr/>
        </p:nvPicPr>
        <p:blipFill>
          <a:blip r:embed="rId4">
            <a:alphaModFix/>
          </a:blip>
          <a:stretch>
            <a:fillRect/>
          </a:stretch>
        </p:blipFill>
        <p:spPr>
          <a:xfrm>
            <a:off x="1610550" y="150000"/>
            <a:ext cx="6458000" cy="48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CTF starting materials and portals to learn (easy level)</a:t>
            </a:r>
            <a:endParaRPr/>
          </a:p>
        </p:txBody>
      </p:sp>
      <p:sp>
        <p:nvSpPr>
          <p:cNvPr id="132" name="Google Shape;132;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t"/>
              <a:t>Hack This Site!</a:t>
            </a:r>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3">
                  <a:extLst>
                    <a:ext uri="{A12FA001-AC4F-418D-AE19-62706E023703}">
                      <ahyp:hlinkClr val="tx"/>
                    </a:ext>
                  </a:extLst>
                </a:hlinkClick>
              </a:rPr>
              <a:t>https://www.hackthissite.org/</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4">
                  <a:extLst>
                    <a:ext uri="{A12FA001-AC4F-418D-AE19-62706E023703}">
                      <ahyp:hlinkClr val="tx"/>
                    </a:ext>
                  </a:extLst>
                </a:hlinkClick>
              </a:rPr>
              <a:t>Reversing.kr</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5">
                  <a:extLst>
                    <a:ext uri="{A12FA001-AC4F-418D-AE19-62706E023703}">
                      <ahyp:hlinkClr val="tx"/>
                    </a:ext>
                  </a:extLst>
                </a:hlinkClick>
              </a:rPr>
              <a:t>http://reversing.kr/</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Cybrary</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6">
                  <a:extLst>
                    <a:ext uri="{A12FA001-AC4F-418D-AE19-62706E023703}">
                      <ahyp:hlinkClr val="tx"/>
                    </a:ext>
                  </a:extLst>
                </a:hlinkClick>
              </a:rPr>
              <a:t>https://www.cybrary.it/catalog/</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Damn Vulnerable Web App</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7">
                  <a:extLst>
                    <a:ext uri="{A12FA001-AC4F-418D-AE19-62706E023703}">
                      <ahyp:hlinkClr val="tx"/>
                    </a:ext>
                  </a:extLst>
                </a:hlinkClick>
              </a:rPr>
              <a:t>http://www.dvwa.co.uk/</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OWASP Top Ten</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8">
                  <a:extLst>
                    <a:ext uri="{A12FA001-AC4F-418D-AE19-62706E023703}">
                      <ahyp:hlinkClr val="tx"/>
                    </a:ext>
                  </a:extLst>
                </a:hlinkClick>
              </a:rPr>
              <a:t>https://www.owasp.org/index.php/Category:OWASP_Top_Ten_Project</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OWASP Juice Shop</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9">
                  <a:extLst>
                    <a:ext uri="{A12FA001-AC4F-418D-AE19-62706E023703}">
                      <ahyp:hlinkClr val="tx"/>
                    </a:ext>
                  </a:extLst>
                </a:hlinkClick>
              </a:rPr>
              <a:t>https://www.owasp.org/index.php/OWASP_Juice_Shop_Project</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Live Overflow</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10">
                  <a:extLst>
                    <a:ext uri="{A12FA001-AC4F-418D-AE19-62706E023703}">
                      <ahyp:hlinkClr val="tx"/>
                    </a:ext>
                  </a:extLst>
                </a:hlinkClick>
              </a:rPr>
              <a:t>http://liveoverflow.com/index.html</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Hacker Experience</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11">
                  <a:extLst>
                    <a:ext uri="{A12FA001-AC4F-418D-AE19-62706E023703}">
                      <ahyp:hlinkClr val="tx"/>
                    </a:ext>
                  </a:extLst>
                </a:hlinkClick>
              </a:rPr>
              <a:t>https://legacy.hackerexperience.com/</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PHP Security Calendar 2017</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12">
                  <a:extLst>
                    <a:ext uri="{A12FA001-AC4F-418D-AE19-62706E023703}">
                      <ahyp:hlinkClr val="tx"/>
                    </a:ext>
                  </a:extLst>
                </a:hlinkClick>
              </a:rPr>
              <a:t>https://www.ripstech.com/php-security-calendar-2017/</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AttackDefense</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13">
                  <a:extLst>
                    <a:ext uri="{A12FA001-AC4F-418D-AE19-62706E023703}">
                      <ahyp:hlinkClr val="tx"/>
                    </a:ext>
                  </a:extLst>
                </a:hlinkClick>
              </a:rPr>
              <a:t>https://attackdefense.com/</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NITE Team 4 (pay</a:t>
            </a:r>
            <a:r>
              <a:rPr lang="et">
                <a:solidFill>
                  <a:srgbClr val="000000"/>
                </a:solidFill>
              </a:rPr>
              <a:t>d access)</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14">
                  <a:extLst>
                    <a:ext uri="{A12FA001-AC4F-418D-AE19-62706E023703}">
                      <ahyp:hlinkClr val="tx"/>
                    </a:ext>
                  </a:extLst>
                </a:hlinkClick>
              </a:rPr>
              <a:t>https://store.steampowered.com/app/544390/NITE_Team_4/</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None/>
            </a:pPr>
            <a:r>
              <a:rPr lang="et" sz="1400">
                <a:solidFill>
                  <a:srgbClr val="000000"/>
                </a:solidFill>
              </a:rPr>
              <a:t>hackmud </a:t>
            </a:r>
            <a:r>
              <a:rPr lang="et">
                <a:solidFill>
                  <a:schemeClr val="dk1"/>
                </a:solidFill>
              </a:rPr>
              <a:t>(payd access)</a:t>
            </a:r>
            <a:endParaRPr sz="1400">
              <a:solidFill>
                <a:srgbClr val="000000"/>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15">
                  <a:extLst>
                    <a:ext uri="{A12FA001-AC4F-418D-AE19-62706E023703}">
                      <ahyp:hlinkClr val="tx"/>
                    </a:ext>
                  </a:extLst>
                </a:hlinkClick>
              </a:rPr>
              <a:t>https://store.steampowered.com/app/469920/hackmud/</a:t>
            </a:r>
            <a:endParaRPr/>
          </a:p>
        </p:txBody>
      </p:sp>
      <p:sp>
        <p:nvSpPr>
          <p:cNvPr id="133" name="Google Shape;133;p2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Clr>
                <a:schemeClr val="dk1"/>
              </a:buClr>
              <a:buSzPct val="78571"/>
              <a:buFont typeface="Arial"/>
              <a:buNone/>
            </a:pPr>
            <a:r>
              <a:rPr lang="et">
                <a:solidFill>
                  <a:schemeClr val="dk1"/>
                </a:solidFill>
              </a:rPr>
              <a:t>RingZer0 CTF</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16">
                  <a:extLst>
                    <a:ext uri="{A12FA001-AC4F-418D-AE19-62706E023703}">
                      <ahyp:hlinkClr val="tx"/>
                    </a:ext>
                  </a:extLst>
                </a:hlinkClick>
              </a:rPr>
              <a:t>https://ringzer0ctf.com/challenges/</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PentesterLab Bootcamp</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17">
                  <a:extLst>
                    <a:ext uri="{A12FA001-AC4F-418D-AE19-62706E023703}">
                      <ahyp:hlinkClr val="tx"/>
                    </a:ext>
                  </a:extLst>
                </a:hlinkClick>
              </a:rPr>
              <a:t>https://pentesterlab.com/bootcamp</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Google 2018 CTF: beginners</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18">
                  <a:extLst>
                    <a:ext uri="{A12FA001-AC4F-418D-AE19-62706E023703}">
                      <ahyp:hlinkClr val="tx"/>
                    </a:ext>
                  </a:extLst>
                </a:hlinkClick>
              </a:rPr>
              <a:t>https://capturetheflag.withgoogle.com/#beginners/</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W3Challs</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19">
                  <a:extLst>
                    <a:ext uri="{A12FA001-AC4F-418D-AE19-62706E023703}">
                      <ahyp:hlinkClr val="tx"/>
                    </a:ext>
                  </a:extLst>
                </a:hlinkClick>
              </a:rPr>
              <a:t>https://w3challs.com/challenges/</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Hellbound Hackers</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0">
                  <a:extLst>
                    <a:ext uri="{A12FA001-AC4F-418D-AE19-62706E023703}">
                      <ahyp:hlinkClr val="tx"/>
                    </a:ext>
                  </a:extLst>
                </a:hlinkClick>
              </a:rPr>
              <a:t>https://www.hellboundhackers.org/</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1">
                  <a:extLst>
                    <a:ext uri="{A12FA001-AC4F-418D-AE19-62706E023703}">
                      <ahyp:hlinkClr val="tx"/>
                    </a:ext>
                  </a:extLst>
                </a:hlinkClick>
              </a:rPr>
              <a:t>hack.me</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2">
                  <a:extLst>
                    <a:ext uri="{A12FA001-AC4F-418D-AE19-62706E023703}">
                      <ahyp:hlinkClr val="tx"/>
                    </a:ext>
                  </a:extLst>
                </a:hlinkClick>
              </a:rPr>
              <a:t>https://hack.me/explore/</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HackThis!</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3">
                  <a:extLst>
                    <a:ext uri="{A12FA001-AC4F-418D-AE19-62706E023703}">
                      <ahyp:hlinkClr val="tx"/>
                    </a:ext>
                  </a:extLst>
                </a:hlinkClick>
              </a:rPr>
              <a:t>https://www.hackthis.co.uk/</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Enigma Group</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4">
                  <a:extLst>
                    <a:ext uri="{A12FA001-AC4F-418D-AE19-62706E023703}">
                      <ahyp:hlinkClr val="tx"/>
                    </a:ext>
                  </a:extLst>
                </a:hlinkClick>
              </a:rPr>
              <a:t>https://www.enigmagroup.org/</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Google Gruyere</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5">
                  <a:extLst>
                    <a:ext uri="{A12FA001-AC4F-418D-AE19-62706E023703}">
                      <ahyp:hlinkClr val="tx"/>
                    </a:ext>
                  </a:extLst>
                </a:hlinkClick>
              </a:rPr>
              <a:t>http://google-gruyere.appspot.com/</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Game of Hacks</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6">
                  <a:extLst>
                    <a:ext uri="{A12FA001-AC4F-418D-AE19-62706E023703}">
                      <ahyp:hlinkClr val="tx"/>
                    </a:ext>
                  </a:extLst>
                </a:hlinkClick>
              </a:rPr>
              <a:t>http://www.gameofhacks.com/</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Project Euler</a:t>
            </a:r>
            <a:endParaRPr>
              <a:solidFill>
                <a:schemeClr val="dk1"/>
              </a:solidFill>
            </a:endParaRPr>
          </a:p>
          <a:p>
            <a:pPr indent="0" lvl="0" marL="0" rtl="0" algn="l">
              <a:lnSpc>
                <a:spcPct val="100000"/>
              </a:lnSpc>
              <a:spcBef>
                <a:spcPts val="0"/>
              </a:spcBef>
              <a:spcAft>
                <a:spcPts val="0"/>
              </a:spcAft>
              <a:buClr>
                <a:schemeClr val="dk1"/>
              </a:buClr>
              <a:buSzPct val="100000"/>
              <a:buFont typeface="Arial"/>
              <a:buNone/>
            </a:pPr>
            <a:r>
              <a:rPr lang="et" sz="1100" u="sng">
                <a:solidFill>
                  <a:srgbClr val="0000FF"/>
                </a:solidFill>
                <a:latin typeface="Cambria"/>
                <a:ea typeface="Cambria"/>
                <a:cs typeface="Cambria"/>
                <a:sym typeface="Cambria"/>
                <a:hlinkClick r:id="rId27">
                  <a:extLst>
                    <a:ext uri="{A12FA001-AC4F-418D-AE19-62706E023703}">
                      <ahyp:hlinkClr val="tx"/>
                    </a:ext>
                  </a:extLst>
                </a:hlinkClick>
              </a:rPr>
              <a:t>https://projecteuler.net/about</a:t>
            </a:r>
            <a:endParaRPr sz="1100" u="sng">
              <a:solidFill>
                <a:srgbClr val="0000FF"/>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78571"/>
              <a:buFont typeface="Arial"/>
              <a:buNone/>
            </a:pPr>
            <a:r>
              <a:rPr lang="et">
                <a:solidFill>
                  <a:schemeClr val="dk1"/>
                </a:solidFill>
              </a:rPr>
              <a:t>CryptoPals</a:t>
            </a:r>
            <a:endParaRPr>
              <a:solidFill>
                <a:schemeClr val="dk1"/>
              </a:solidFill>
            </a:endParaRPr>
          </a:p>
          <a:p>
            <a:pPr indent="0" lvl="0" marL="0" rtl="0" algn="l">
              <a:lnSpc>
                <a:spcPct val="100000"/>
              </a:lnSpc>
              <a:spcBef>
                <a:spcPts val="0"/>
              </a:spcBef>
              <a:spcAft>
                <a:spcPts val="0"/>
              </a:spcAft>
              <a:buNone/>
            </a:pPr>
            <a:r>
              <a:rPr lang="et" sz="1100" u="sng">
                <a:solidFill>
                  <a:srgbClr val="0000FF"/>
                </a:solidFill>
                <a:latin typeface="Cambria"/>
                <a:ea typeface="Cambria"/>
                <a:cs typeface="Cambria"/>
                <a:sym typeface="Cambria"/>
                <a:hlinkClick r:id="rId28">
                  <a:extLst>
                    <a:ext uri="{A12FA001-AC4F-418D-AE19-62706E023703}">
                      <ahyp:hlinkClr val="tx"/>
                    </a:ext>
                  </a:extLst>
                </a:hlinkClick>
              </a:rPr>
              <a:t>http://cryptopals.com/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Where to find CTF-s</a:t>
            </a:r>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a:t>Locate your country event organizer from</a:t>
            </a:r>
            <a:br>
              <a:rPr lang="et"/>
            </a:br>
            <a:r>
              <a:rPr lang="et" u="sng">
                <a:solidFill>
                  <a:schemeClr val="hlink"/>
                </a:solidFill>
                <a:hlinkClick r:id="rId3"/>
              </a:rPr>
              <a:t>https://ecsc.eu/</a:t>
            </a:r>
            <a:r>
              <a:rPr lang="et"/>
              <a:t> </a:t>
            </a:r>
            <a:endParaRPr/>
          </a:p>
          <a:p>
            <a:pPr indent="0" lvl="0" marL="0" rtl="0" algn="l">
              <a:spcBef>
                <a:spcPts val="1200"/>
              </a:spcBef>
              <a:spcAft>
                <a:spcPts val="1200"/>
              </a:spcAft>
              <a:buNone/>
            </a:pPr>
            <a:r>
              <a:rPr lang="et"/>
              <a:t>or international: </a:t>
            </a:r>
            <a:r>
              <a:rPr lang="et" u="sng">
                <a:solidFill>
                  <a:schemeClr val="hlink"/>
                </a:solidFill>
                <a:hlinkClick r:id="rId4"/>
              </a:rPr>
              <a:t>https://ctftime.org/</a:t>
            </a:r>
            <a:r>
              <a:rPr lang="et"/>
              <a:t> </a:t>
            </a:r>
            <a:endParaRPr/>
          </a:p>
        </p:txBody>
      </p:sp>
      <p:pic>
        <p:nvPicPr>
          <p:cNvPr id="140" name="Google Shape;140;p25"/>
          <p:cNvPicPr preferRelativeResize="0"/>
          <p:nvPr/>
        </p:nvPicPr>
        <p:blipFill>
          <a:blip r:embed="rId5">
            <a:alphaModFix/>
          </a:blip>
          <a:stretch>
            <a:fillRect/>
          </a:stretch>
        </p:blipFill>
        <p:spPr>
          <a:xfrm>
            <a:off x="4827613" y="3761188"/>
            <a:ext cx="4048125" cy="1133475"/>
          </a:xfrm>
          <a:prstGeom prst="rect">
            <a:avLst/>
          </a:prstGeom>
          <a:noFill/>
          <a:ln>
            <a:noFill/>
          </a:ln>
        </p:spPr>
      </p:pic>
      <p:pic>
        <p:nvPicPr>
          <p:cNvPr id="141" name="Google Shape;141;p25"/>
          <p:cNvPicPr preferRelativeResize="0"/>
          <p:nvPr/>
        </p:nvPicPr>
        <p:blipFill>
          <a:blip r:embed="rId6">
            <a:alphaModFix/>
          </a:blip>
          <a:stretch>
            <a:fillRect/>
          </a:stretch>
        </p:blipFill>
        <p:spPr>
          <a:xfrm>
            <a:off x="5174625" y="0"/>
            <a:ext cx="3810000"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Next learn about </a:t>
            </a:r>
            <a:endParaRPr/>
          </a:p>
        </p:txBody>
      </p:sp>
      <p:sp>
        <p:nvSpPr>
          <p:cNvPr id="147" name="Google Shape;147;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t"/>
              <a:t>Cyber4Schools game scenario and</a:t>
            </a:r>
            <a:endParaRPr/>
          </a:p>
          <a:p>
            <a:pPr indent="0" lvl="0" marL="0" rtl="0" algn="ctr">
              <a:spcBef>
                <a:spcPts val="0"/>
              </a:spcBef>
              <a:spcAft>
                <a:spcPts val="0"/>
              </a:spcAft>
              <a:buNone/>
            </a:pPr>
            <a:r>
              <a:rPr lang="et"/>
              <a:t>how to play Cyber4Schools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Gamer types</a:t>
            </a:r>
            <a:endParaRPr/>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t"/>
              <a:t>Who you 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0" name="Google Shape;70;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descr="A recent study investigated the different types of gamers and identified which ones may be at-risk of video game addiction and which ones are not. Do you know what type of gamer you are? Share your answer in the comments.&#10;&#10;If you want to quit gaming and get control of your life back, grab a copy of Respawn: https://gamequitters.com/respawn&#10;&#10;0:00:57 - Background on Study&#10;0:02:57 - 5 Types of Gamers&#10;0:02:59 - Recreational Gamer&#10;0:03:24 - Social Gamer&#10;0:03:50 - The Escaper&#10;0:04:20 - The Achiever&#10;0:04:53 - Hardcore Gamer&#10;&#10;★ Guide for Gamers: http://gamequitters.com/respawn&#10;★ Guide for Parents: http://gamequitters.com/reclaim&#10;&#10;▪ 60+ Hobby Ideas: https://gamequitters.com/hobby-ideas&#10;▪ Subscribe: http://gamequitte.rs/watchgq&#10;▪ Follow me on Twitter: http://twitter.com/camerondare&#10;▪ Follow me on Instagram: http://instagram.com/camerondare&#10;▪ More Resources: https://gamequitters.com&#10;▪ Join the Forum: https://forum.gamequitters.com&#10;▪ Find a Therapist: https://gamequitters.com/find-a-therapist&#10;▪ Podcast: https://gamequitters.com/podcast&#10;&#10;Sources:&#10;&#10;Billieux 2015: https://www.sciencedirect.com/science/article/pii/S0747563214005858&#10;Yee 2006: https://www.liebertpub.com/doi/10.1089/cpb.2006.9.772&#10;Blaszczynski 2002: https://www.ncbi.nlm.nih.gov/pubmed/12033650&#10;Ledgerwood 2005: https://www.sciencedirect.com/science/article/abs/pii/S0165178105002817&#10;&#10;#Addiction #Gamers #Gaming" id="71" name="Google Shape;71;p15" title="5 Types of Gamers (Which one are you?)">
            <a:hlinkClick r:id="rId3"/>
          </p:cNvPr>
          <p:cNvPicPr preferRelativeResize="0"/>
          <p:nvPr/>
        </p:nvPicPr>
        <p:blipFill>
          <a:blip r:embed="rId4">
            <a:alphaModFix/>
          </a:blip>
          <a:stretch>
            <a:fillRect/>
          </a:stretch>
        </p:blipFill>
        <p:spPr>
          <a:xfrm>
            <a:off x="1602075" y="266225"/>
            <a:ext cx="6359875" cy="476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Exercise 1 -</a:t>
            </a:r>
            <a:r>
              <a:rPr lang="et"/>
              <a:t> </a:t>
            </a:r>
            <a:r>
              <a:rPr lang="et"/>
              <a:t>find your gamer type</a:t>
            </a:r>
            <a:endParaRPr/>
          </a:p>
        </p:txBody>
      </p:sp>
      <p:sp>
        <p:nvSpPr>
          <p:cNvPr id="77" name="Google Shape;77;p16"/>
          <p:cNvSpPr txBox="1"/>
          <p:nvPr>
            <p:ph idx="1" type="body"/>
          </p:nvPr>
        </p:nvSpPr>
        <p:spPr>
          <a:xfrm>
            <a:off x="311700" y="1152475"/>
            <a:ext cx="2567400" cy="3416400"/>
          </a:xfrm>
          <a:prstGeom prst="rect">
            <a:avLst/>
          </a:prstGeom>
        </p:spPr>
        <p:txBody>
          <a:bodyPr anchorCtr="0" anchor="t" bIns="91425" lIns="91425" spcFirstLastPara="1" rIns="91425" wrap="square" tIns="91425">
            <a:normAutofit/>
          </a:bodyPr>
          <a:lstStyle/>
          <a:p>
            <a:pPr indent="0" lvl="0" marL="0" rtl="0" algn="just">
              <a:lnSpc>
                <a:spcPct val="107916"/>
              </a:lnSpc>
              <a:spcBef>
                <a:spcPts val="0"/>
              </a:spcBef>
              <a:spcAft>
                <a:spcPts val="0"/>
              </a:spcAft>
              <a:buNone/>
            </a:pPr>
            <a:r>
              <a:rPr lang="et">
                <a:solidFill>
                  <a:schemeClr val="dk1"/>
                </a:solidFill>
                <a:latin typeface="Calibri"/>
                <a:ea typeface="Calibri"/>
                <a:cs typeface="Calibri"/>
                <a:sym typeface="Calibri"/>
              </a:rPr>
              <a:t>Open up the website </a:t>
            </a:r>
            <a:r>
              <a:rPr lang="et" u="sng">
                <a:solidFill>
                  <a:srgbClr val="1155CC"/>
                </a:solidFill>
                <a:latin typeface="Calibri"/>
                <a:ea typeface="Calibri"/>
                <a:cs typeface="Calibri"/>
                <a:sym typeface="Calibri"/>
                <a:hlinkClick r:id="rId3">
                  <a:extLst>
                    <a:ext uri="{A12FA001-AC4F-418D-AE19-62706E023703}">
                      <ahyp:hlinkClr val="tx"/>
                    </a:ext>
                  </a:extLst>
                </a:hlinkClick>
              </a:rPr>
              <a:t>https://gamified.uk/UserTypeTest/user-type-test.php?lid=</a:t>
            </a:r>
            <a:r>
              <a:rPr lang="et">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342900" lvl="0" marL="457200" rtl="0" algn="just">
              <a:lnSpc>
                <a:spcPct val="107916"/>
              </a:lnSpc>
              <a:spcBef>
                <a:spcPts val="0"/>
              </a:spcBef>
              <a:spcAft>
                <a:spcPts val="0"/>
              </a:spcAft>
              <a:buClr>
                <a:schemeClr val="dk1"/>
              </a:buClr>
              <a:buSzPts val="1800"/>
              <a:buFont typeface="Calibri"/>
              <a:buChar char="●"/>
            </a:pPr>
            <a:r>
              <a:rPr lang="et">
                <a:solidFill>
                  <a:schemeClr val="dk1"/>
                </a:solidFill>
                <a:latin typeface="Calibri"/>
                <a:ea typeface="Calibri"/>
                <a:cs typeface="Calibri"/>
                <a:sym typeface="Calibri"/>
              </a:rPr>
              <a:t>Take the test and learn who you are!</a:t>
            </a:r>
            <a:endParaRPr>
              <a:solidFill>
                <a:schemeClr val="dk1"/>
              </a:solidFill>
              <a:latin typeface="Calibri"/>
              <a:ea typeface="Calibri"/>
              <a:cs typeface="Calibri"/>
              <a:sym typeface="Calibri"/>
            </a:endParaRPr>
          </a:p>
          <a:p>
            <a:pPr indent="-342900" lvl="0" marL="457200" rtl="0" algn="just">
              <a:lnSpc>
                <a:spcPct val="107916"/>
              </a:lnSpc>
              <a:spcBef>
                <a:spcPts val="0"/>
              </a:spcBef>
              <a:spcAft>
                <a:spcPts val="0"/>
              </a:spcAft>
              <a:buClr>
                <a:schemeClr val="dk1"/>
              </a:buClr>
              <a:buSzPts val="1800"/>
              <a:buFont typeface="Calibri"/>
              <a:buChar char="●"/>
            </a:pPr>
            <a:r>
              <a:rPr lang="et">
                <a:solidFill>
                  <a:schemeClr val="dk1"/>
                </a:solidFill>
                <a:latin typeface="Calibri"/>
                <a:ea typeface="Calibri"/>
                <a:cs typeface="Calibri"/>
                <a:sym typeface="Calibri"/>
              </a:rPr>
              <a:t>Compare yourself to others</a:t>
            </a:r>
            <a:endParaRPr>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t/>
            </a:r>
            <a:endParaRPr>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rPr lang="et">
                <a:solidFill>
                  <a:schemeClr val="dk1"/>
                </a:solidFill>
                <a:latin typeface="Calibri"/>
                <a:ea typeface="Calibri"/>
                <a:cs typeface="Calibri"/>
                <a:sym typeface="Calibri"/>
              </a:rPr>
              <a:t>Discuss!</a:t>
            </a:r>
            <a:endParaRPr>
              <a:solidFill>
                <a:schemeClr val="dk1"/>
              </a:solidFill>
              <a:latin typeface="Calibri"/>
              <a:ea typeface="Calibri"/>
              <a:cs typeface="Calibri"/>
              <a:sym typeface="Calibri"/>
            </a:endParaRPr>
          </a:p>
          <a:p>
            <a:pPr indent="0" lvl="0" marL="0" rtl="0" algn="just">
              <a:lnSpc>
                <a:spcPct val="107916"/>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pic>
        <p:nvPicPr>
          <p:cNvPr id="78" name="Google Shape;78;p16"/>
          <p:cNvPicPr preferRelativeResize="0"/>
          <p:nvPr/>
        </p:nvPicPr>
        <p:blipFill>
          <a:blip r:embed="rId4">
            <a:alphaModFix/>
          </a:blip>
          <a:stretch>
            <a:fillRect/>
          </a:stretch>
        </p:blipFill>
        <p:spPr>
          <a:xfrm>
            <a:off x="3292425" y="1017725"/>
            <a:ext cx="5734050" cy="3838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t"/>
              <a:t>Types of games</a:t>
            </a:r>
            <a:endParaRPr/>
          </a:p>
        </p:txBody>
      </p:sp>
      <p:sp>
        <p:nvSpPr>
          <p:cNvPr id="84" name="Google Shape;84;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Cyber games</a:t>
            </a:r>
            <a:endParaRPr/>
          </a:p>
        </p:txBody>
      </p:sp>
      <p:sp>
        <p:nvSpPr>
          <p:cNvPr id="90" name="Google Shape;90;p18"/>
          <p:cNvSpPr txBox="1"/>
          <p:nvPr>
            <p:ph idx="1" type="body"/>
          </p:nvPr>
        </p:nvSpPr>
        <p:spPr>
          <a:xfrm>
            <a:off x="311700" y="1152475"/>
            <a:ext cx="4526400" cy="3416400"/>
          </a:xfrm>
          <a:prstGeom prst="rect">
            <a:avLst/>
          </a:prstGeom>
        </p:spPr>
        <p:txBody>
          <a:bodyPr anchorCtr="0" anchor="t" bIns="91425" lIns="91425" spcFirstLastPara="1" rIns="91425" wrap="square" tIns="91425">
            <a:normAutofit/>
          </a:bodyPr>
          <a:lstStyle/>
          <a:p>
            <a:pPr indent="-330200" lvl="0" marL="457200" rtl="0" algn="just">
              <a:lnSpc>
                <a:spcPct val="107916"/>
              </a:lnSpc>
              <a:spcBef>
                <a:spcPts val="0"/>
              </a:spcBef>
              <a:spcAft>
                <a:spcPts val="0"/>
              </a:spcAft>
              <a:buClr>
                <a:schemeClr val="dk1"/>
              </a:buClr>
              <a:buSzPts val="1600"/>
              <a:buFont typeface="Calibri"/>
              <a:buChar char="●"/>
            </a:pPr>
            <a:r>
              <a:rPr lang="et" sz="1600" u="sng">
                <a:solidFill>
                  <a:schemeClr val="hlink"/>
                </a:solidFill>
                <a:latin typeface="Calibri"/>
                <a:ea typeface="Calibri"/>
                <a:cs typeface="Calibri"/>
                <a:sym typeface="Calibri"/>
                <a:hlinkClick r:id="rId3"/>
              </a:rPr>
              <a:t>Tests </a:t>
            </a:r>
            <a:r>
              <a:rPr lang="et" sz="1600">
                <a:solidFill>
                  <a:schemeClr val="dk1"/>
                </a:solidFill>
                <a:latin typeface="Calibri"/>
                <a:ea typeface="Calibri"/>
                <a:cs typeface="Calibri"/>
                <a:sym typeface="Calibri"/>
              </a:rPr>
              <a:t>(like in schools)</a:t>
            </a:r>
            <a:endParaRPr sz="1600">
              <a:solidFill>
                <a:schemeClr val="dk1"/>
              </a:solidFill>
              <a:latin typeface="Calibri"/>
              <a:ea typeface="Calibri"/>
              <a:cs typeface="Calibri"/>
              <a:sym typeface="Calibri"/>
            </a:endParaRPr>
          </a:p>
          <a:p>
            <a:pPr indent="-330200" lvl="0" marL="457200" rtl="0" algn="just">
              <a:lnSpc>
                <a:spcPct val="107916"/>
              </a:lnSpc>
              <a:spcBef>
                <a:spcPts val="0"/>
              </a:spcBef>
              <a:spcAft>
                <a:spcPts val="0"/>
              </a:spcAft>
              <a:buClr>
                <a:schemeClr val="dk1"/>
              </a:buClr>
              <a:buSzPts val="1600"/>
              <a:buFont typeface="Calibri"/>
              <a:buChar char="●"/>
            </a:pPr>
            <a:r>
              <a:rPr lang="et" sz="1600">
                <a:solidFill>
                  <a:schemeClr val="dk1"/>
                </a:solidFill>
                <a:latin typeface="Calibri"/>
                <a:ea typeface="Calibri"/>
                <a:cs typeface="Calibri"/>
                <a:sym typeface="Calibri"/>
              </a:rPr>
              <a:t>Card Games/Tabletop games </a:t>
            </a:r>
            <a:endParaRPr sz="1600">
              <a:solidFill>
                <a:schemeClr val="dk1"/>
              </a:solidFill>
              <a:latin typeface="Calibri"/>
              <a:ea typeface="Calibri"/>
              <a:cs typeface="Calibri"/>
              <a:sym typeface="Calibri"/>
            </a:endParaRPr>
          </a:p>
          <a:p>
            <a:pPr indent="-330200" lvl="0" marL="457200" rtl="0" algn="just">
              <a:lnSpc>
                <a:spcPct val="107916"/>
              </a:lnSpc>
              <a:spcBef>
                <a:spcPts val="0"/>
              </a:spcBef>
              <a:spcAft>
                <a:spcPts val="0"/>
              </a:spcAft>
              <a:buClr>
                <a:schemeClr val="dk1"/>
              </a:buClr>
              <a:buSzPts val="1600"/>
              <a:buFont typeface="Calibri"/>
              <a:buChar char="●"/>
            </a:pPr>
            <a:r>
              <a:rPr lang="et" sz="1600" u="sng">
                <a:solidFill>
                  <a:schemeClr val="hlink"/>
                </a:solidFill>
                <a:latin typeface="Calibri"/>
                <a:ea typeface="Calibri"/>
                <a:cs typeface="Calibri"/>
                <a:sym typeface="Calibri"/>
                <a:hlinkClick r:id="rId4"/>
              </a:rPr>
              <a:t>Video Games</a:t>
            </a:r>
            <a:endParaRPr sz="1600">
              <a:solidFill>
                <a:schemeClr val="dk1"/>
              </a:solidFill>
              <a:latin typeface="Calibri"/>
              <a:ea typeface="Calibri"/>
              <a:cs typeface="Calibri"/>
              <a:sym typeface="Calibri"/>
            </a:endParaRPr>
          </a:p>
          <a:p>
            <a:pPr indent="-330200" lvl="0" marL="457200" rtl="0" algn="just">
              <a:lnSpc>
                <a:spcPct val="107916"/>
              </a:lnSpc>
              <a:spcBef>
                <a:spcPts val="0"/>
              </a:spcBef>
              <a:spcAft>
                <a:spcPts val="0"/>
              </a:spcAft>
              <a:buClr>
                <a:schemeClr val="dk1"/>
              </a:buClr>
              <a:buSzPts val="1600"/>
              <a:buFont typeface="Calibri"/>
              <a:buChar char="●"/>
            </a:pPr>
            <a:r>
              <a:rPr lang="et" sz="1600">
                <a:solidFill>
                  <a:schemeClr val="dk1"/>
                </a:solidFill>
                <a:latin typeface="Calibri"/>
                <a:ea typeface="Calibri"/>
                <a:cs typeface="Calibri"/>
                <a:sym typeface="Calibri"/>
              </a:rPr>
              <a:t>CTF games</a:t>
            </a:r>
            <a:endParaRPr sz="1600">
              <a:solidFill>
                <a:schemeClr val="dk1"/>
              </a:solidFill>
              <a:latin typeface="Calibri"/>
              <a:ea typeface="Calibri"/>
              <a:cs typeface="Calibri"/>
              <a:sym typeface="Calibri"/>
            </a:endParaRPr>
          </a:p>
          <a:p>
            <a:pPr indent="-330200" lvl="1" marL="914400" rtl="0" algn="just">
              <a:lnSpc>
                <a:spcPct val="107916"/>
              </a:lnSpc>
              <a:spcBef>
                <a:spcPts val="0"/>
              </a:spcBef>
              <a:spcAft>
                <a:spcPts val="0"/>
              </a:spcAft>
              <a:buClr>
                <a:schemeClr val="dk1"/>
              </a:buClr>
              <a:buSzPts val="1600"/>
              <a:buFont typeface="Calibri"/>
              <a:buChar char="○"/>
            </a:pPr>
            <a:r>
              <a:rPr lang="et" sz="1600">
                <a:solidFill>
                  <a:schemeClr val="dk1"/>
                </a:solidFill>
                <a:latin typeface="Calibri"/>
                <a:ea typeface="Calibri"/>
                <a:cs typeface="Calibri"/>
                <a:sym typeface="Calibri"/>
              </a:rPr>
              <a:t>Puzzle</a:t>
            </a:r>
            <a:endParaRPr sz="1600">
              <a:solidFill>
                <a:schemeClr val="dk1"/>
              </a:solidFill>
              <a:latin typeface="Calibri"/>
              <a:ea typeface="Calibri"/>
              <a:cs typeface="Calibri"/>
              <a:sym typeface="Calibri"/>
            </a:endParaRPr>
          </a:p>
          <a:p>
            <a:pPr indent="-330200" lvl="1" marL="914400" rtl="0" algn="just">
              <a:lnSpc>
                <a:spcPct val="107916"/>
              </a:lnSpc>
              <a:spcBef>
                <a:spcPts val="0"/>
              </a:spcBef>
              <a:spcAft>
                <a:spcPts val="0"/>
              </a:spcAft>
              <a:buClr>
                <a:schemeClr val="dk1"/>
              </a:buClr>
              <a:buSzPts val="1600"/>
              <a:buFont typeface="Calibri"/>
              <a:buChar char="○"/>
            </a:pPr>
            <a:r>
              <a:rPr lang="et" sz="1600">
                <a:solidFill>
                  <a:schemeClr val="dk1"/>
                </a:solidFill>
                <a:latin typeface="Calibri"/>
                <a:ea typeface="Calibri"/>
                <a:cs typeface="Calibri"/>
                <a:sym typeface="Calibri"/>
              </a:rPr>
              <a:t>Attack-Defense games</a:t>
            </a:r>
            <a:endParaRPr sz="1600">
              <a:solidFill>
                <a:schemeClr val="dk1"/>
              </a:solidFill>
              <a:latin typeface="Calibri"/>
              <a:ea typeface="Calibri"/>
              <a:cs typeface="Calibri"/>
              <a:sym typeface="Calibri"/>
            </a:endParaRPr>
          </a:p>
          <a:p>
            <a:pPr indent="-330200" lvl="0" marL="457200" rtl="0" algn="just">
              <a:lnSpc>
                <a:spcPct val="107916"/>
              </a:lnSpc>
              <a:spcBef>
                <a:spcPts val="0"/>
              </a:spcBef>
              <a:spcAft>
                <a:spcPts val="0"/>
              </a:spcAft>
              <a:buClr>
                <a:schemeClr val="dk1"/>
              </a:buClr>
              <a:buSzPts val="1600"/>
              <a:buFont typeface="Calibri"/>
              <a:buChar char="●"/>
            </a:pPr>
            <a:r>
              <a:rPr lang="et" sz="1600">
                <a:solidFill>
                  <a:schemeClr val="dk1"/>
                </a:solidFill>
                <a:latin typeface="Calibri"/>
                <a:ea typeface="Calibri"/>
                <a:cs typeface="Calibri"/>
                <a:sym typeface="Calibri"/>
              </a:rPr>
              <a:t>Real Simulation attacks or OSINT challenges</a:t>
            </a:r>
            <a:endParaRPr sz="16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rPr lang="et" sz="1600">
                <a:solidFill>
                  <a:schemeClr val="dk1"/>
                </a:solidFill>
                <a:latin typeface="Calibri"/>
                <a:ea typeface="Calibri"/>
                <a:cs typeface="Calibri"/>
                <a:sym typeface="Calibri"/>
              </a:rPr>
              <a:t>What kind of games you have seen, heard or experienced before?</a:t>
            </a:r>
            <a:endParaRPr sz="1600">
              <a:solidFill>
                <a:schemeClr val="dk1"/>
              </a:solidFill>
              <a:latin typeface="Calibri"/>
              <a:ea typeface="Calibri"/>
              <a:cs typeface="Calibri"/>
              <a:sym typeface="Calibri"/>
            </a:endParaRPr>
          </a:p>
        </p:txBody>
      </p:sp>
      <p:pic>
        <p:nvPicPr>
          <p:cNvPr id="91" name="Google Shape;91;p18"/>
          <p:cNvPicPr preferRelativeResize="0"/>
          <p:nvPr/>
        </p:nvPicPr>
        <p:blipFill>
          <a:blip r:embed="rId5">
            <a:alphaModFix/>
          </a:blip>
          <a:stretch>
            <a:fillRect/>
          </a:stretch>
        </p:blipFill>
        <p:spPr>
          <a:xfrm>
            <a:off x="5176050" y="84425"/>
            <a:ext cx="3863475" cy="2897600"/>
          </a:xfrm>
          <a:prstGeom prst="rect">
            <a:avLst/>
          </a:prstGeom>
          <a:noFill/>
          <a:ln>
            <a:noFill/>
          </a:ln>
        </p:spPr>
      </p:pic>
      <p:pic>
        <p:nvPicPr>
          <p:cNvPr id="92" name="Google Shape;92;p18"/>
          <p:cNvPicPr preferRelativeResize="0"/>
          <p:nvPr/>
        </p:nvPicPr>
        <p:blipFill>
          <a:blip r:embed="rId6">
            <a:alphaModFix/>
          </a:blip>
          <a:stretch>
            <a:fillRect/>
          </a:stretch>
        </p:blipFill>
        <p:spPr>
          <a:xfrm>
            <a:off x="5280525" y="3007046"/>
            <a:ext cx="3863475" cy="15618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Term: CTF</a:t>
            </a:r>
            <a:endParaRPr/>
          </a:p>
        </p:txBody>
      </p:sp>
      <p:sp>
        <p:nvSpPr>
          <p:cNvPr id="98" name="Google Shape;98;p19"/>
          <p:cNvSpPr txBox="1"/>
          <p:nvPr>
            <p:ph idx="1" type="body"/>
          </p:nvPr>
        </p:nvSpPr>
        <p:spPr>
          <a:xfrm>
            <a:off x="311700" y="1152475"/>
            <a:ext cx="5353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t" sz="1750">
                <a:solidFill>
                  <a:srgbClr val="202122"/>
                </a:solidFill>
                <a:highlight>
                  <a:srgbClr val="FFFFFF"/>
                </a:highlight>
              </a:rPr>
              <a:t>Capture the flag </a:t>
            </a:r>
            <a:r>
              <a:rPr lang="et" sz="1750">
                <a:solidFill>
                  <a:srgbClr val="202122"/>
                </a:solidFill>
                <a:highlight>
                  <a:srgbClr val="FFFFFF"/>
                </a:highlight>
              </a:rPr>
              <a:t>(</a:t>
            </a:r>
            <a:r>
              <a:rPr b="1" lang="et" sz="1750">
                <a:solidFill>
                  <a:srgbClr val="202122"/>
                </a:solidFill>
                <a:highlight>
                  <a:srgbClr val="FFFFFF"/>
                </a:highlight>
              </a:rPr>
              <a:t>CTF</a:t>
            </a:r>
            <a:r>
              <a:rPr lang="et" sz="1750">
                <a:solidFill>
                  <a:srgbClr val="202122"/>
                </a:solidFill>
                <a:highlight>
                  <a:srgbClr val="FFFFFF"/>
                </a:highlight>
              </a:rPr>
              <a:t>) is a traditional outdoor </a:t>
            </a:r>
            <a:r>
              <a:rPr lang="et" sz="1750">
                <a:solidFill>
                  <a:srgbClr val="0645AD"/>
                </a:solidFill>
                <a:highlight>
                  <a:srgbClr val="FFFFFF"/>
                </a:highlight>
                <a:uFill>
                  <a:noFill/>
                </a:uFill>
                <a:hlinkClick r:id="rId3">
                  <a:extLst>
                    <a:ext uri="{A12FA001-AC4F-418D-AE19-62706E023703}">
                      <ahyp:hlinkClr val="tx"/>
                    </a:ext>
                  </a:extLst>
                </a:hlinkClick>
              </a:rPr>
              <a:t>sport</a:t>
            </a:r>
            <a:r>
              <a:rPr lang="et" sz="1750">
                <a:solidFill>
                  <a:srgbClr val="202122"/>
                </a:solidFill>
                <a:highlight>
                  <a:srgbClr val="FFFFFF"/>
                </a:highlight>
              </a:rPr>
              <a:t> where two or more teams each have a </a:t>
            </a:r>
            <a:r>
              <a:rPr lang="et" sz="1750">
                <a:solidFill>
                  <a:srgbClr val="0645AD"/>
                </a:solidFill>
                <a:highlight>
                  <a:srgbClr val="FFFFFF"/>
                </a:highlight>
                <a:uFill>
                  <a:noFill/>
                </a:uFill>
                <a:hlinkClick r:id="rId4">
                  <a:extLst>
                    <a:ext uri="{A12FA001-AC4F-418D-AE19-62706E023703}">
                      <ahyp:hlinkClr val="tx"/>
                    </a:ext>
                  </a:extLst>
                </a:hlinkClick>
              </a:rPr>
              <a:t>flag</a:t>
            </a:r>
            <a:r>
              <a:rPr lang="et" sz="1750">
                <a:solidFill>
                  <a:srgbClr val="202122"/>
                </a:solidFill>
                <a:highlight>
                  <a:srgbClr val="FFFFFF"/>
                </a:highlight>
              </a:rPr>
              <a:t> (or other markers) and the objective is to capture the other team's flag, located at the team's "base", and bring it safely back to their own base. Enemy players can be "tagged" by players in their home territory and, depending on the rules, they may be out of the game, become members of the opposite team, sent back to their own territory, or frozen in place ("in jail") until freed by a member of their own team.</a:t>
            </a:r>
            <a:endParaRPr sz="1750">
              <a:solidFill>
                <a:srgbClr val="202122"/>
              </a:solidFill>
              <a:highlight>
                <a:srgbClr val="FFFFFF"/>
              </a:highlight>
            </a:endParaRPr>
          </a:p>
          <a:p>
            <a:pPr indent="0" lvl="0" marL="0" rtl="0" algn="l">
              <a:spcBef>
                <a:spcPts val="1200"/>
              </a:spcBef>
              <a:spcAft>
                <a:spcPts val="1200"/>
              </a:spcAft>
              <a:buNone/>
            </a:pPr>
            <a:r>
              <a:rPr lang="et" sz="1750" u="sng">
                <a:solidFill>
                  <a:schemeClr val="hlink"/>
                </a:solidFill>
                <a:highlight>
                  <a:srgbClr val="FFFFFF"/>
                </a:highlight>
                <a:hlinkClick r:id="rId5"/>
              </a:rPr>
              <a:t>https://en.wikipedia.org/wiki/Capture_the_flag</a:t>
            </a:r>
            <a:r>
              <a:rPr lang="et" sz="1750">
                <a:solidFill>
                  <a:srgbClr val="202122"/>
                </a:solidFill>
                <a:highlight>
                  <a:srgbClr val="FFFFFF"/>
                </a:highlight>
              </a:rPr>
              <a:t> </a:t>
            </a:r>
            <a:endParaRPr sz="1750">
              <a:solidFill>
                <a:srgbClr val="202122"/>
              </a:solidFill>
              <a:highlight>
                <a:srgbClr val="FFFFFF"/>
              </a:highlight>
            </a:endParaRPr>
          </a:p>
        </p:txBody>
      </p:sp>
      <p:pic>
        <p:nvPicPr>
          <p:cNvPr id="99" name="Google Shape;99;p19"/>
          <p:cNvPicPr preferRelativeResize="0"/>
          <p:nvPr/>
        </p:nvPicPr>
        <p:blipFill>
          <a:blip r:embed="rId6">
            <a:alphaModFix/>
          </a:blip>
          <a:stretch>
            <a:fillRect/>
          </a:stretch>
        </p:blipFill>
        <p:spPr>
          <a:xfrm>
            <a:off x="5843350" y="1462950"/>
            <a:ext cx="3173699" cy="24273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just">
              <a:lnSpc>
                <a:spcPct val="107916"/>
              </a:lnSpc>
              <a:spcBef>
                <a:spcPts val="0"/>
              </a:spcBef>
              <a:spcAft>
                <a:spcPts val="0"/>
              </a:spcAft>
              <a:buClr>
                <a:schemeClr val="dk1"/>
              </a:buClr>
              <a:buSzPct val="39285"/>
              <a:buFont typeface="Arial"/>
              <a:buNone/>
            </a:pPr>
            <a:r>
              <a:rPr lang="et"/>
              <a:t>Exercise</a:t>
            </a:r>
            <a:r>
              <a:rPr lang="et"/>
              <a:t> 2 - </a:t>
            </a:r>
            <a:r>
              <a:rPr lang="et"/>
              <a:t>think of what kind of role you would like to take on the game?</a:t>
            </a:r>
            <a:r>
              <a:rPr lang="et"/>
              <a:t> </a:t>
            </a:r>
            <a:endParaRPr/>
          </a:p>
        </p:txBody>
      </p:sp>
      <p:sp>
        <p:nvSpPr>
          <p:cNvPr id="105" name="Google Shape;105;p20"/>
          <p:cNvSpPr txBox="1"/>
          <p:nvPr>
            <p:ph idx="1" type="body"/>
          </p:nvPr>
        </p:nvSpPr>
        <p:spPr>
          <a:xfrm>
            <a:off x="311700" y="1469125"/>
            <a:ext cx="8520600" cy="3099900"/>
          </a:xfrm>
          <a:prstGeom prst="rect">
            <a:avLst/>
          </a:prstGeom>
        </p:spPr>
        <p:txBody>
          <a:bodyPr anchorCtr="0" anchor="t" bIns="91425" lIns="91425" spcFirstLastPara="1" rIns="91425" wrap="square" tIns="91425">
            <a:normAutofit/>
          </a:bodyPr>
          <a:lstStyle/>
          <a:p>
            <a:pPr indent="0" lvl="0" marL="0" rtl="0" algn="just">
              <a:lnSpc>
                <a:spcPct val="107916"/>
              </a:lnSpc>
              <a:spcBef>
                <a:spcPts val="0"/>
              </a:spcBef>
              <a:spcAft>
                <a:spcPts val="0"/>
              </a:spcAft>
              <a:buNone/>
            </a:pPr>
            <a:r>
              <a:rPr lang="et" sz="1100">
                <a:solidFill>
                  <a:schemeClr val="dk1"/>
                </a:solidFill>
                <a:latin typeface="Calibri"/>
                <a:ea typeface="Calibri"/>
                <a:cs typeface="Calibri"/>
                <a:sym typeface="Calibri"/>
              </a:rPr>
              <a:t>Make a list of 3 potential roles that relate your competence and interest. </a:t>
            </a:r>
            <a:endParaRPr sz="11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298450" lvl="0" marL="457200" rtl="0" algn="just">
              <a:lnSpc>
                <a:spcPct val="107916"/>
              </a:lnSpc>
              <a:spcBef>
                <a:spcPts val="0"/>
              </a:spcBef>
              <a:spcAft>
                <a:spcPts val="0"/>
              </a:spcAft>
              <a:buClr>
                <a:schemeClr val="dk1"/>
              </a:buClr>
              <a:buSzPts val="1100"/>
              <a:buFont typeface="Calibri"/>
              <a:buChar char="●"/>
            </a:pPr>
            <a:r>
              <a:rPr lang="et" sz="1100">
                <a:solidFill>
                  <a:schemeClr val="dk1"/>
                </a:solidFill>
                <a:latin typeface="Calibri"/>
                <a:ea typeface="Calibri"/>
                <a:cs typeface="Calibri"/>
                <a:sym typeface="Calibri"/>
              </a:rPr>
              <a:t>A LEADER OF PEOPLE </a:t>
            </a:r>
            <a:endParaRPr sz="1100">
              <a:solidFill>
                <a:schemeClr val="dk1"/>
              </a:solidFill>
              <a:latin typeface="Calibri"/>
              <a:ea typeface="Calibri"/>
              <a:cs typeface="Calibri"/>
              <a:sym typeface="Calibri"/>
            </a:endParaRPr>
          </a:p>
          <a:p>
            <a:pPr indent="-298450" lvl="0" marL="457200" rtl="0" algn="just">
              <a:lnSpc>
                <a:spcPct val="107916"/>
              </a:lnSpc>
              <a:spcBef>
                <a:spcPts val="0"/>
              </a:spcBef>
              <a:spcAft>
                <a:spcPts val="0"/>
              </a:spcAft>
              <a:buClr>
                <a:schemeClr val="dk1"/>
              </a:buClr>
              <a:buSzPts val="1100"/>
              <a:buFont typeface="Calibri"/>
              <a:buChar char="●"/>
            </a:pPr>
            <a:r>
              <a:rPr lang="et" sz="1100">
                <a:solidFill>
                  <a:schemeClr val="dk1"/>
                </a:solidFill>
                <a:latin typeface="Calibri"/>
                <a:ea typeface="Calibri"/>
                <a:cs typeface="Calibri"/>
                <a:sym typeface="Calibri"/>
              </a:rPr>
              <a:t>ADMINISTRATOR (DEFENDER)</a:t>
            </a:r>
            <a:endParaRPr sz="1100">
              <a:solidFill>
                <a:schemeClr val="dk1"/>
              </a:solidFill>
              <a:latin typeface="Calibri"/>
              <a:ea typeface="Calibri"/>
              <a:cs typeface="Calibri"/>
              <a:sym typeface="Calibri"/>
            </a:endParaRPr>
          </a:p>
          <a:p>
            <a:pPr indent="-298450" lvl="0" marL="457200" rtl="0" algn="just">
              <a:lnSpc>
                <a:spcPct val="107916"/>
              </a:lnSpc>
              <a:spcBef>
                <a:spcPts val="0"/>
              </a:spcBef>
              <a:spcAft>
                <a:spcPts val="0"/>
              </a:spcAft>
              <a:buClr>
                <a:schemeClr val="dk1"/>
              </a:buClr>
              <a:buSzPts val="1100"/>
              <a:buFont typeface="Calibri"/>
              <a:buChar char="●"/>
            </a:pPr>
            <a:r>
              <a:rPr lang="et" sz="1100">
                <a:solidFill>
                  <a:schemeClr val="dk1"/>
                </a:solidFill>
                <a:latin typeface="Calibri"/>
                <a:ea typeface="Calibri"/>
                <a:cs typeface="Calibri"/>
                <a:sym typeface="Calibri"/>
              </a:rPr>
              <a:t>THE SCRIPTER </a:t>
            </a:r>
            <a:endParaRPr sz="1100">
              <a:solidFill>
                <a:schemeClr val="dk1"/>
              </a:solidFill>
              <a:latin typeface="Calibri"/>
              <a:ea typeface="Calibri"/>
              <a:cs typeface="Calibri"/>
              <a:sym typeface="Calibri"/>
            </a:endParaRPr>
          </a:p>
          <a:p>
            <a:pPr indent="-298450" lvl="0" marL="457200" rtl="0" algn="just">
              <a:lnSpc>
                <a:spcPct val="107916"/>
              </a:lnSpc>
              <a:spcBef>
                <a:spcPts val="0"/>
              </a:spcBef>
              <a:spcAft>
                <a:spcPts val="0"/>
              </a:spcAft>
              <a:buClr>
                <a:schemeClr val="dk1"/>
              </a:buClr>
              <a:buSzPts val="1100"/>
              <a:buFont typeface="Calibri"/>
              <a:buChar char="●"/>
            </a:pPr>
            <a:r>
              <a:rPr lang="et" sz="1100">
                <a:solidFill>
                  <a:schemeClr val="dk1"/>
                </a:solidFill>
                <a:latin typeface="Calibri"/>
                <a:ea typeface="Calibri"/>
                <a:cs typeface="Calibri"/>
                <a:sym typeface="Calibri"/>
              </a:rPr>
              <a:t>PENTESTER (ATTACKER)</a:t>
            </a:r>
            <a:endParaRPr sz="1100">
              <a:solidFill>
                <a:schemeClr val="dk1"/>
              </a:solidFill>
              <a:latin typeface="Calibri"/>
              <a:ea typeface="Calibri"/>
              <a:cs typeface="Calibri"/>
              <a:sym typeface="Calibri"/>
            </a:endParaRPr>
          </a:p>
          <a:p>
            <a:pPr indent="-298450" lvl="0" marL="457200" rtl="0" algn="just">
              <a:lnSpc>
                <a:spcPct val="107916"/>
              </a:lnSpc>
              <a:spcBef>
                <a:spcPts val="0"/>
              </a:spcBef>
              <a:spcAft>
                <a:spcPts val="0"/>
              </a:spcAft>
              <a:buClr>
                <a:schemeClr val="dk1"/>
              </a:buClr>
              <a:buSzPts val="1100"/>
              <a:buFont typeface="Calibri"/>
              <a:buChar char="●"/>
            </a:pPr>
            <a:r>
              <a:rPr lang="et" sz="1100">
                <a:solidFill>
                  <a:schemeClr val="dk1"/>
                </a:solidFill>
                <a:latin typeface="Calibri"/>
                <a:ea typeface="Calibri"/>
                <a:cs typeface="Calibri"/>
                <a:sym typeface="Calibri"/>
              </a:rPr>
              <a:t>HARDWARE WEAKNESS FINDER</a:t>
            </a:r>
            <a:endParaRPr sz="1100">
              <a:solidFill>
                <a:schemeClr val="dk1"/>
              </a:solidFill>
              <a:latin typeface="Calibri"/>
              <a:ea typeface="Calibri"/>
              <a:cs typeface="Calibri"/>
              <a:sym typeface="Calibri"/>
            </a:endParaRPr>
          </a:p>
          <a:p>
            <a:pPr indent="-298450" lvl="0" marL="457200" rtl="0" algn="just">
              <a:lnSpc>
                <a:spcPct val="107916"/>
              </a:lnSpc>
              <a:spcBef>
                <a:spcPts val="0"/>
              </a:spcBef>
              <a:spcAft>
                <a:spcPts val="0"/>
              </a:spcAft>
              <a:buClr>
                <a:schemeClr val="dk1"/>
              </a:buClr>
              <a:buSzPts val="1100"/>
              <a:buFont typeface="Calibri"/>
              <a:buChar char="●"/>
            </a:pPr>
            <a:r>
              <a:rPr lang="et" sz="1100">
                <a:solidFill>
                  <a:schemeClr val="dk1"/>
                </a:solidFill>
                <a:latin typeface="Calibri"/>
                <a:ea typeface="Calibri"/>
                <a:cs typeface="Calibri"/>
                <a:sym typeface="Calibri"/>
              </a:rPr>
              <a:t>CRYPTOGRAPHER</a:t>
            </a:r>
            <a:endParaRPr sz="11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rPr lang="et" sz="1100">
                <a:solidFill>
                  <a:schemeClr val="dk1"/>
                </a:solidFill>
                <a:latin typeface="Calibri"/>
                <a:ea typeface="Calibri"/>
                <a:cs typeface="Calibri"/>
                <a:sym typeface="Calibri"/>
              </a:rPr>
              <a:t>What do you think these roles do and mean?</a:t>
            </a:r>
            <a:endParaRPr sz="11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just">
              <a:lnSpc>
                <a:spcPct val="107916"/>
              </a:lnSpc>
              <a:spcBef>
                <a:spcPts val="0"/>
              </a:spcBef>
              <a:spcAft>
                <a:spcPts val="0"/>
              </a:spcAft>
              <a:buNone/>
            </a:pPr>
            <a:r>
              <a:rPr lang="et" sz="1100">
                <a:solidFill>
                  <a:schemeClr val="dk1"/>
                </a:solidFill>
                <a:latin typeface="Calibri"/>
                <a:ea typeface="Calibri"/>
                <a:cs typeface="Calibri"/>
                <a:sym typeface="Calibri"/>
              </a:rPr>
              <a:t>What does RED or BLUE team do?</a:t>
            </a:r>
            <a:endParaRPr sz="1100">
              <a:solidFill>
                <a:schemeClr val="dk1"/>
              </a:solidFill>
              <a:latin typeface="Calibri"/>
              <a:ea typeface="Calibri"/>
              <a:cs typeface="Calibri"/>
              <a:sym typeface="Calibri"/>
            </a:endParaRPr>
          </a:p>
        </p:txBody>
      </p:sp>
      <p:pic>
        <p:nvPicPr>
          <p:cNvPr id="106" name="Google Shape;106;p20"/>
          <p:cNvPicPr preferRelativeResize="0"/>
          <p:nvPr/>
        </p:nvPicPr>
        <p:blipFill>
          <a:blip r:embed="rId3">
            <a:alphaModFix/>
          </a:blip>
          <a:stretch>
            <a:fillRect/>
          </a:stretch>
        </p:blipFill>
        <p:spPr>
          <a:xfrm>
            <a:off x="3229300" y="1840623"/>
            <a:ext cx="5794400" cy="225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European Cyber Security Challenge</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he European CyberSecurity Challenge (ECSC) is an annual event, powered by the EU Agency for Cybersecurity (ENISA), that brings together young cyber talent from across Europe to network, collaborate and compete. The ECSC aims at encouraging young people to pursue a career in cybersecurity, by enhancing participants abilities and connecting them with the industry.&#10;&#10;In September 2021, Europe's brightest young cybersecurity talent will come together in Prague to network, collaborate and compete. Facing numerous challenges, participants will represent their country and have fun as they wrestle with a range of security-related tasks.&#10;&#10;Find out more and join us: https://ecsc.eu/" id="113" name="Google Shape;113;p21" title="European CyberSecurity Challenge 2021 - Shaping the future of cybersecurity">
            <a:hlinkClick r:id="rId3"/>
          </p:cNvPr>
          <p:cNvPicPr preferRelativeResize="0"/>
          <p:nvPr/>
        </p:nvPicPr>
        <p:blipFill>
          <a:blip r:embed="rId4">
            <a:alphaModFix/>
          </a:blip>
          <a:stretch>
            <a:fillRect/>
          </a:stretch>
        </p:blipFill>
        <p:spPr>
          <a:xfrm>
            <a:off x="3569450" y="1017725"/>
            <a:ext cx="5348700" cy="4011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