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957be9d0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957be9d0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957be9d05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957be9d05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957be9d055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957be9d05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957be9d05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957be9d05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957be9d055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957be9d055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957be9d055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957be9d055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957be9d055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957be9d055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957be9d055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957be9d055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957be9d055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957be9d055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957be9d055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957be9d05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971255a31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971255a31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971255a31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971255a31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971255a31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971255a31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957be9d055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957be9d055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971255a3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971255a3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971255a31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971255a31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971255a31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971255a31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971255a31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971255a31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957be9d05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957be9d05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971255a317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971255a317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957be9d05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957be9d05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971255a31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971255a31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portal.cyber4schools.org/"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portal.cyber4schools.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Content: </a:t>
            </a:r>
            <a:endParaRPr/>
          </a:p>
          <a:p>
            <a:pPr indent="0" lvl="0" marL="0" rtl="0" algn="l">
              <a:spcBef>
                <a:spcPts val="0"/>
              </a:spcBef>
              <a:spcAft>
                <a:spcPts val="0"/>
              </a:spcAft>
              <a:buNone/>
            </a:pPr>
            <a:r>
              <a:rPr lang="et" sz="2100">
                <a:solidFill>
                  <a:srgbClr val="4472C4"/>
                </a:solidFill>
                <a:latin typeface="Avenir"/>
                <a:ea typeface="Avenir"/>
                <a:cs typeface="Avenir"/>
                <a:sym typeface="Avenir"/>
              </a:rPr>
              <a:t>Training kit for the Game implementation </a:t>
            </a:r>
            <a:br>
              <a:rPr lang="et" sz="2100">
                <a:solidFill>
                  <a:srgbClr val="4472C4"/>
                </a:solidFill>
                <a:latin typeface="Avenir"/>
                <a:ea typeface="Avenir"/>
                <a:cs typeface="Avenir"/>
                <a:sym typeface="Avenir"/>
              </a:rPr>
            </a:br>
            <a:r>
              <a:rPr lang="et" sz="2100">
                <a:solidFill>
                  <a:srgbClr val="4472C4"/>
                </a:solidFill>
                <a:latin typeface="Avenir"/>
                <a:ea typeface="Avenir"/>
                <a:cs typeface="Avenir"/>
                <a:sym typeface="Avenir"/>
              </a:rPr>
              <a:t>for secondary school pupils</a:t>
            </a:r>
            <a:endParaRPr/>
          </a:p>
        </p:txBody>
      </p:sp>
      <p:sp>
        <p:nvSpPr>
          <p:cNvPr id="55" name="Google Shape;55;p13"/>
          <p:cNvSpPr txBox="1"/>
          <p:nvPr>
            <p:ph idx="1" type="body"/>
          </p:nvPr>
        </p:nvSpPr>
        <p:spPr>
          <a:xfrm>
            <a:off x="311700" y="1832175"/>
            <a:ext cx="8520600" cy="2736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t"/>
              <a:t>Scenarios available</a:t>
            </a:r>
            <a:endParaRPr/>
          </a:p>
          <a:p>
            <a:pPr indent="-342900" lvl="0" marL="457200" rtl="0" algn="l">
              <a:spcBef>
                <a:spcPts val="0"/>
              </a:spcBef>
              <a:spcAft>
                <a:spcPts val="0"/>
              </a:spcAft>
              <a:buSzPts val="1800"/>
              <a:buChar char="●"/>
            </a:pPr>
            <a:r>
              <a:rPr lang="et"/>
              <a:t>Game environment for teachers</a:t>
            </a:r>
            <a:endParaRPr/>
          </a:p>
          <a:p>
            <a:pPr indent="-342900" lvl="0" marL="457200" rtl="0" algn="l">
              <a:spcBef>
                <a:spcPts val="0"/>
              </a:spcBef>
              <a:spcAft>
                <a:spcPts val="0"/>
              </a:spcAft>
              <a:buSzPts val="1800"/>
              <a:buChar char="●"/>
            </a:pPr>
            <a:r>
              <a:rPr lang="et"/>
              <a:t>Game </a:t>
            </a:r>
            <a:r>
              <a:rPr lang="et"/>
              <a:t>environment for students</a:t>
            </a:r>
            <a:endParaRPr/>
          </a:p>
          <a:p>
            <a:pPr indent="-342900" lvl="0" marL="457200" rtl="0" algn="l">
              <a:spcBef>
                <a:spcPts val="0"/>
              </a:spcBef>
              <a:spcAft>
                <a:spcPts val="0"/>
              </a:spcAft>
              <a:buSzPts val="1800"/>
              <a:buChar char="●"/>
            </a:pPr>
            <a:r>
              <a:rPr lang="et"/>
              <a:t>Scenarios under development</a:t>
            </a:r>
            <a:endParaRPr/>
          </a:p>
          <a:p>
            <a:pPr indent="0" lvl="0" marL="0" rtl="0" algn="l">
              <a:spcBef>
                <a:spcPts val="1200"/>
              </a:spcBef>
              <a:spcAft>
                <a:spcPts val="1200"/>
              </a:spcAft>
              <a:buNone/>
            </a:pPr>
            <a:r>
              <a:t/>
            </a:r>
            <a:endParaRPr/>
          </a:p>
        </p:txBody>
      </p:sp>
      <p:pic>
        <p:nvPicPr>
          <p:cNvPr id="56" name="Google Shape;56;p13"/>
          <p:cNvPicPr preferRelativeResize="0"/>
          <p:nvPr/>
        </p:nvPicPr>
        <p:blipFill>
          <a:blip r:embed="rId3">
            <a:alphaModFix/>
          </a:blip>
          <a:stretch>
            <a:fillRect/>
          </a:stretch>
        </p:blipFill>
        <p:spPr>
          <a:xfrm>
            <a:off x="7668933" y="151850"/>
            <a:ext cx="1334166" cy="1000625"/>
          </a:xfrm>
          <a:prstGeom prst="rect">
            <a:avLst/>
          </a:prstGeom>
          <a:noFill/>
          <a:ln>
            <a:noFill/>
          </a:ln>
        </p:spPr>
      </p:pic>
      <p:pic>
        <p:nvPicPr>
          <p:cNvPr id="57" name="Google Shape;57;p13"/>
          <p:cNvPicPr preferRelativeResize="0"/>
          <p:nvPr/>
        </p:nvPicPr>
        <p:blipFill>
          <a:blip r:embed="rId4">
            <a:alphaModFix/>
          </a:blip>
          <a:stretch>
            <a:fillRect/>
          </a:stretch>
        </p:blipFill>
        <p:spPr>
          <a:xfrm>
            <a:off x="0" y="3449538"/>
            <a:ext cx="9144000" cy="1693974"/>
          </a:xfrm>
          <a:prstGeom prst="rect">
            <a:avLst/>
          </a:prstGeom>
          <a:noFill/>
          <a:ln>
            <a:noFill/>
          </a:ln>
        </p:spPr>
      </p:pic>
      <p:pic>
        <p:nvPicPr>
          <p:cNvPr id="58" name="Google Shape;58;p13"/>
          <p:cNvPicPr preferRelativeResize="0"/>
          <p:nvPr/>
        </p:nvPicPr>
        <p:blipFill>
          <a:blip r:embed="rId5">
            <a:alphaModFix/>
          </a:blip>
          <a:stretch>
            <a:fillRect/>
          </a:stretch>
        </p:blipFill>
        <p:spPr>
          <a:xfrm>
            <a:off x="6145600" y="1353313"/>
            <a:ext cx="2857500" cy="581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2"/>
          <p:cNvPicPr preferRelativeResize="0"/>
          <p:nvPr/>
        </p:nvPicPr>
        <p:blipFill>
          <a:blip r:embed="rId3">
            <a:alphaModFix/>
          </a:blip>
          <a:stretch>
            <a:fillRect/>
          </a:stretch>
        </p:blipFill>
        <p:spPr>
          <a:xfrm>
            <a:off x="623250" y="0"/>
            <a:ext cx="78975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3"/>
          <p:cNvPicPr preferRelativeResize="0"/>
          <p:nvPr/>
        </p:nvPicPr>
        <p:blipFill>
          <a:blip r:embed="rId3">
            <a:alphaModFix/>
          </a:blip>
          <a:stretch>
            <a:fillRect/>
          </a:stretch>
        </p:blipFill>
        <p:spPr>
          <a:xfrm>
            <a:off x="585150" y="198616"/>
            <a:ext cx="8247150" cy="1302634"/>
          </a:xfrm>
          <a:prstGeom prst="rect">
            <a:avLst/>
          </a:prstGeom>
          <a:noFill/>
          <a:ln>
            <a:noFill/>
          </a:ln>
        </p:spPr>
      </p:pic>
      <p:pic>
        <p:nvPicPr>
          <p:cNvPr id="118" name="Google Shape;118;p23"/>
          <p:cNvPicPr preferRelativeResize="0"/>
          <p:nvPr/>
        </p:nvPicPr>
        <p:blipFill>
          <a:blip r:embed="rId4">
            <a:alphaModFix/>
          </a:blip>
          <a:stretch>
            <a:fillRect/>
          </a:stretch>
        </p:blipFill>
        <p:spPr>
          <a:xfrm>
            <a:off x="585150" y="1815424"/>
            <a:ext cx="8247150" cy="3248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idx="1" type="body"/>
          </p:nvPr>
        </p:nvSpPr>
        <p:spPr>
          <a:xfrm>
            <a:off x="81150" y="1891175"/>
            <a:ext cx="2476500" cy="2554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t"/>
              <a:t>For teachers panel, you see these info about your students performance:</a:t>
            </a:r>
            <a:endParaRPr/>
          </a:p>
        </p:txBody>
      </p:sp>
      <p:pic>
        <p:nvPicPr>
          <p:cNvPr id="124" name="Google Shape;124;p24"/>
          <p:cNvPicPr preferRelativeResize="0"/>
          <p:nvPr/>
        </p:nvPicPr>
        <p:blipFill>
          <a:blip r:embed="rId3">
            <a:alphaModFix/>
          </a:blip>
          <a:stretch>
            <a:fillRect/>
          </a:stretch>
        </p:blipFill>
        <p:spPr>
          <a:xfrm>
            <a:off x="0" y="0"/>
            <a:ext cx="4319803" cy="1612725"/>
          </a:xfrm>
          <a:prstGeom prst="rect">
            <a:avLst/>
          </a:prstGeom>
          <a:noFill/>
          <a:ln>
            <a:noFill/>
          </a:ln>
        </p:spPr>
      </p:pic>
      <p:pic>
        <p:nvPicPr>
          <p:cNvPr id="125" name="Google Shape;125;p24"/>
          <p:cNvPicPr preferRelativeResize="0"/>
          <p:nvPr/>
        </p:nvPicPr>
        <p:blipFill>
          <a:blip r:embed="rId4">
            <a:alphaModFix/>
          </a:blip>
          <a:stretch>
            <a:fillRect/>
          </a:stretch>
        </p:blipFill>
        <p:spPr>
          <a:xfrm>
            <a:off x="2557650" y="1745627"/>
            <a:ext cx="6586349" cy="3397874"/>
          </a:xfrm>
          <a:prstGeom prst="rect">
            <a:avLst/>
          </a:prstGeom>
          <a:noFill/>
          <a:ln>
            <a:noFill/>
          </a:ln>
        </p:spPr>
      </p:pic>
      <p:pic>
        <p:nvPicPr>
          <p:cNvPr id="126" name="Google Shape;126;p24"/>
          <p:cNvPicPr preferRelativeResize="0"/>
          <p:nvPr/>
        </p:nvPicPr>
        <p:blipFill>
          <a:blip r:embed="rId5">
            <a:alphaModFix/>
          </a:blip>
          <a:stretch>
            <a:fillRect/>
          </a:stretch>
        </p:blipFill>
        <p:spPr>
          <a:xfrm>
            <a:off x="4572000" y="40795"/>
            <a:ext cx="4509175" cy="2044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32" name="Google Shape;132;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t"/>
              <a:t>For the students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t"/>
              <a:t>Website and credentials </a:t>
            </a:r>
            <a:r>
              <a:rPr lang="et" sz="2100" u="sng">
                <a:solidFill>
                  <a:schemeClr val="accent5"/>
                </a:solidFill>
                <a:highlight>
                  <a:srgbClr val="FFFFFF"/>
                </a:highlight>
                <a:hlinkClick r:id="rId3">
                  <a:extLst>
                    <a:ext uri="{A12FA001-AC4F-418D-AE19-62706E023703}">
                      <ahyp:hlinkClr val="tx"/>
                    </a:ext>
                  </a:extLst>
                </a:hlinkClick>
              </a:rPr>
              <a:t>https://portal.cyber4schools.org</a:t>
            </a:r>
            <a:endParaRPr/>
          </a:p>
        </p:txBody>
      </p:sp>
      <p:sp>
        <p:nvSpPr>
          <p:cNvPr id="138" name="Google Shape;138;p26"/>
          <p:cNvSpPr txBox="1"/>
          <p:nvPr>
            <p:ph idx="1" type="body"/>
          </p:nvPr>
        </p:nvSpPr>
        <p:spPr>
          <a:xfrm>
            <a:off x="311700" y="1152475"/>
            <a:ext cx="5381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t"/>
              <a:t>Teacher will give you a ticket nr. </a:t>
            </a:r>
            <a:endParaRPr/>
          </a:p>
          <a:p>
            <a:pPr indent="0" lvl="0" marL="0" rtl="0" algn="l">
              <a:spcBef>
                <a:spcPts val="1200"/>
              </a:spcBef>
              <a:spcAft>
                <a:spcPts val="0"/>
              </a:spcAft>
              <a:buNone/>
            </a:pPr>
            <a:r>
              <a:rPr lang="et"/>
              <a:t>Don't</a:t>
            </a:r>
            <a:r>
              <a:rPr lang="et"/>
              <a:t> close the website!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t"/>
              <a:t>Teacher will assign your role and launch the game!</a:t>
            </a:r>
            <a:endParaRPr/>
          </a:p>
          <a:p>
            <a:pPr indent="0" lvl="0" marL="0" rtl="0" algn="l">
              <a:spcBef>
                <a:spcPts val="1200"/>
              </a:spcBef>
              <a:spcAft>
                <a:spcPts val="1200"/>
              </a:spcAft>
              <a:buNone/>
            </a:pPr>
            <a:r>
              <a:rPr lang="et"/>
              <a:t>Then you can join the game. </a:t>
            </a:r>
            <a:endParaRPr/>
          </a:p>
        </p:txBody>
      </p:sp>
      <p:pic>
        <p:nvPicPr>
          <p:cNvPr id="139" name="Google Shape;139;p26"/>
          <p:cNvPicPr preferRelativeResize="0"/>
          <p:nvPr/>
        </p:nvPicPr>
        <p:blipFill>
          <a:blip r:embed="rId4">
            <a:alphaModFix/>
          </a:blip>
          <a:stretch>
            <a:fillRect/>
          </a:stretch>
        </p:blipFill>
        <p:spPr>
          <a:xfrm>
            <a:off x="5899325" y="1017724"/>
            <a:ext cx="2932975" cy="4073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5" name="Google Shape;14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6" name="Google Shape;146;p27"/>
          <p:cNvPicPr preferRelativeResize="0"/>
          <p:nvPr/>
        </p:nvPicPr>
        <p:blipFill>
          <a:blip r:embed="rId3">
            <a:alphaModFix/>
          </a:blip>
          <a:stretch>
            <a:fillRect/>
          </a:stretch>
        </p:blipFill>
        <p:spPr>
          <a:xfrm>
            <a:off x="0" y="372501"/>
            <a:ext cx="9144001" cy="4398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Information before the game</a:t>
            </a:r>
            <a:endParaRPr/>
          </a:p>
        </p:txBody>
      </p:sp>
      <p:sp>
        <p:nvSpPr>
          <p:cNvPr id="152" name="Google Shape;15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3" name="Google Shape;153;p28"/>
          <p:cNvPicPr preferRelativeResize="0"/>
          <p:nvPr/>
        </p:nvPicPr>
        <p:blipFill>
          <a:blip r:embed="rId3">
            <a:alphaModFix/>
          </a:blip>
          <a:stretch>
            <a:fillRect/>
          </a:stretch>
        </p:blipFill>
        <p:spPr>
          <a:xfrm>
            <a:off x="136463" y="1435425"/>
            <a:ext cx="9007525" cy="22726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Read the storyline </a:t>
            </a:r>
            <a:endParaRPr/>
          </a:p>
        </p:txBody>
      </p:sp>
      <p:sp>
        <p:nvSpPr>
          <p:cNvPr id="159" name="Google Shape;159;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0" name="Google Shape;160;p29"/>
          <p:cNvPicPr preferRelativeResize="0"/>
          <p:nvPr/>
        </p:nvPicPr>
        <p:blipFill>
          <a:blip r:embed="rId3">
            <a:alphaModFix/>
          </a:blip>
          <a:stretch>
            <a:fillRect/>
          </a:stretch>
        </p:blipFill>
        <p:spPr>
          <a:xfrm>
            <a:off x="1871388" y="1017713"/>
            <a:ext cx="7038975" cy="4029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Objectives</a:t>
            </a:r>
            <a:endParaRPr/>
          </a:p>
        </p:txBody>
      </p:sp>
      <p:sp>
        <p:nvSpPr>
          <p:cNvPr id="166" name="Google Shape;166;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7" name="Google Shape;167;p30"/>
          <p:cNvPicPr preferRelativeResize="0"/>
          <p:nvPr/>
        </p:nvPicPr>
        <p:blipFill>
          <a:blip r:embed="rId3">
            <a:alphaModFix/>
          </a:blip>
          <a:stretch>
            <a:fillRect/>
          </a:stretch>
        </p:blipFill>
        <p:spPr>
          <a:xfrm>
            <a:off x="1322991" y="1152476"/>
            <a:ext cx="7664457" cy="3703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Assessment and exercises</a:t>
            </a:r>
            <a:endParaRPr/>
          </a:p>
        </p:txBody>
      </p:sp>
      <p:sp>
        <p:nvSpPr>
          <p:cNvPr id="173" name="Google Shape;173;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4" name="Google Shape;174;p31"/>
          <p:cNvPicPr preferRelativeResize="0"/>
          <p:nvPr/>
        </p:nvPicPr>
        <p:blipFill>
          <a:blip r:embed="rId3">
            <a:alphaModFix/>
          </a:blip>
          <a:stretch>
            <a:fillRect/>
          </a:stretch>
        </p:blipFill>
        <p:spPr>
          <a:xfrm>
            <a:off x="0" y="1152472"/>
            <a:ext cx="9144001" cy="3132406"/>
          </a:xfrm>
          <a:prstGeom prst="rect">
            <a:avLst/>
          </a:prstGeom>
          <a:noFill/>
          <a:ln>
            <a:noFill/>
          </a:ln>
        </p:spPr>
      </p:pic>
      <p:pic>
        <p:nvPicPr>
          <p:cNvPr id="175" name="Google Shape;175;p31"/>
          <p:cNvPicPr preferRelativeResize="0"/>
          <p:nvPr/>
        </p:nvPicPr>
        <p:blipFill>
          <a:blip r:embed="rId4">
            <a:alphaModFix/>
          </a:blip>
          <a:stretch>
            <a:fillRect/>
          </a:stretch>
        </p:blipFill>
        <p:spPr>
          <a:xfrm>
            <a:off x="6238976" y="3343426"/>
            <a:ext cx="2722625" cy="1667050"/>
          </a:xfrm>
          <a:prstGeom prst="rect">
            <a:avLst/>
          </a:prstGeom>
          <a:noFill/>
          <a:ln>
            <a:noFill/>
          </a:ln>
        </p:spPr>
      </p:pic>
      <p:sp>
        <p:nvSpPr>
          <p:cNvPr id="176" name="Google Shape;176;p31"/>
          <p:cNvSpPr txBox="1"/>
          <p:nvPr/>
        </p:nvSpPr>
        <p:spPr>
          <a:xfrm>
            <a:off x="175475" y="4464775"/>
            <a:ext cx="5790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t" sz="1700"/>
              <a:t>To find answers open up the virtual machine!</a:t>
            </a:r>
            <a:endParaRPr b="1"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t"/>
              <a:t>Scenarios</a:t>
            </a:r>
            <a:endParaRPr/>
          </a:p>
        </p:txBody>
      </p:sp>
      <p:sp>
        <p:nvSpPr>
          <p:cNvPr id="64" name="Google Shape;64;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t"/>
              <a:t>For storyline see x file!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Virtual machine: Windows</a:t>
            </a:r>
            <a:endParaRPr/>
          </a:p>
        </p:txBody>
      </p:sp>
      <p:sp>
        <p:nvSpPr>
          <p:cNvPr id="182" name="Google Shape;182;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3" name="Google Shape;183;p32"/>
          <p:cNvPicPr preferRelativeResize="0"/>
          <p:nvPr/>
        </p:nvPicPr>
        <p:blipFill rotWithShape="1">
          <a:blip r:embed="rId3">
            <a:alphaModFix/>
          </a:blip>
          <a:srcRect b="0" l="0" r="30040" t="0"/>
          <a:stretch/>
        </p:blipFill>
        <p:spPr>
          <a:xfrm>
            <a:off x="311698" y="1152475"/>
            <a:ext cx="4362401" cy="3416401"/>
          </a:xfrm>
          <a:prstGeom prst="rect">
            <a:avLst/>
          </a:prstGeom>
          <a:noFill/>
          <a:ln>
            <a:noFill/>
          </a:ln>
        </p:spPr>
      </p:pic>
      <p:pic>
        <p:nvPicPr>
          <p:cNvPr id="184" name="Google Shape;184;p32"/>
          <p:cNvPicPr preferRelativeResize="0"/>
          <p:nvPr/>
        </p:nvPicPr>
        <p:blipFill>
          <a:blip r:embed="rId4">
            <a:alphaModFix/>
          </a:blip>
          <a:stretch>
            <a:fillRect/>
          </a:stretch>
        </p:blipFill>
        <p:spPr>
          <a:xfrm>
            <a:off x="4257426" y="1102438"/>
            <a:ext cx="4714451" cy="3516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Virtual machine: Linux</a:t>
            </a:r>
            <a:endParaRPr/>
          </a:p>
        </p:txBody>
      </p:sp>
      <p:sp>
        <p:nvSpPr>
          <p:cNvPr id="190" name="Google Shape;19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1" name="Google Shape;191;p33"/>
          <p:cNvPicPr preferRelativeResize="0"/>
          <p:nvPr/>
        </p:nvPicPr>
        <p:blipFill rotWithShape="1">
          <a:blip r:embed="rId3">
            <a:alphaModFix/>
          </a:blip>
          <a:srcRect b="0" l="19144" r="20116" t="6768"/>
          <a:stretch/>
        </p:blipFill>
        <p:spPr>
          <a:xfrm>
            <a:off x="151275" y="1017725"/>
            <a:ext cx="4679531" cy="3416400"/>
          </a:xfrm>
          <a:prstGeom prst="rect">
            <a:avLst/>
          </a:prstGeom>
          <a:noFill/>
          <a:ln>
            <a:noFill/>
          </a:ln>
        </p:spPr>
      </p:pic>
      <p:pic>
        <p:nvPicPr>
          <p:cNvPr id="192" name="Google Shape;192;p33"/>
          <p:cNvPicPr preferRelativeResize="0"/>
          <p:nvPr/>
        </p:nvPicPr>
        <p:blipFill rotWithShape="1">
          <a:blip r:embed="rId4">
            <a:alphaModFix/>
          </a:blip>
          <a:srcRect b="4098" l="8023" r="27688" t="5025"/>
          <a:stretch/>
        </p:blipFill>
        <p:spPr>
          <a:xfrm>
            <a:off x="4344575" y="1191512"/>
            <a:ext cx="4487727" cy="30688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Additional help</a:t>
            </a:r>
            <a:endParaRPr/>
          </a:p>
        </p:txBody>
      </p:sp>
      <p:sp>
        <p:nvSpPr>
          <p:cNvPr id="198" name="Google Shape;198;p34"/>
          <p:cNvSpPr txBox="1"/>
          <p:nvPr>
            <p:ph idx="1" type="body"/>
          </p:nvPr>
        </p:nvSpPr>
        <p:spPr>
          <a:xfrm>
            <a:off x="311700" y="3314450"/>
            <a:ext cx="3972000" cy="1254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t"/>
              <a:t>You can also take hints!</a:t>
            </a:r>
            <a:endParaRPr b="1"/>
          </a:p>
        </p:txBody>
      </p:sp>
      <p:pic>
        <p:nvPicPr>
          <p:cNvPr id="199" name="Google Shape;199;p34"/>
          <p:cNvPicPr preferRelativeResize="0"/>
          <p:nvPr/>
        </p:nvPicPr>
        <p:blipFill>
          <a:blip r:embed="rId3">
            <a:alphaModFix/>
          </a:blip>
          <a:stretch>
            <a:fillRect/>
          </a:stretch>
        </p:blipFill>
        <p:spPr>
          <a:xfrm>
            <a:off x="311697" y="1152475"/>
            <a:ext cx="3295200" cy="1842950"/>
          </a:xfrm>
          <a:prstGeom prst="rect">
            <a:avLst/>
          </a:prstGeom>
          <a:noFill/>
          <a:ln>
            <a:noFill/>
          </a:ln>
        </p:spPr>
      </p:pic>
      <p:pic>
        <p:nvPicPr>
          <p:cNvPr id="200" name="Google Shape;200;p34"/>
          <p:cNvPicPr preferRelativeResize="0"/>
          <p:nvPr/>
        </p:nvPicPr>
        <p:blipFill>
          <a:blip r:embed="rId4">
            <a:alphaModFix/>
          </a:blip>
          <a:stretch>
            <a:fillRect/>
          </a:stretch>
        </p:blipFill>
        <p:spPr>
          <a:xfrm>
            <a:off x="5039063" y="80950"/>
            <a:ext cx="3971925" cy="4981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t"/>
              <a:t>Scenarios under development</a:t>
            </a:r>
            <a:endParaRPr/>
          </a:p>
        </p:txBody>
      </p:sp>
      <p:sp>
        <p:nvSpPr>
          <p:cNvPr id="206" name="Google Shape;206;p35"/>
          <p:cNvSpPr txBox="1"/>
          <p:nvPr>
            <p:ph idx="1" type="subTitle"/>
          </p:nvPr>
        </p:nvSpPr>
        <p:spPr>
          <a:xfrm>
            <a:off x="311700" y="2834125"/>
            <a:ext cx="8520600" cy="185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t"/>
              <a:t>3. WiFi security</a:t>
            </a:r>
            <a:endParaRPr/>
          </a:p>
          <a:p>
            <a:pPr indent="0" lvl="0" marL="0" rtl="0" algn="ctr">
              <a:spcBef>
                <a:spcPts val="0"/>
              </a:spcBef>
              <a:spcAft>
                <a:spcPts val="0"/>
              </a:spcAft>
              <a:buNone/>
            </a:pPr>
            <a:r>
              <a:rPr lang="et"/>
              <a:t>4. Shoulder Surfing</a:t>
            </a:r>
            <a:endParaRPr/>
          </a:p>
          <a:p>
            <a:pPr indent="0" lvl="0" marL="0" rtl="0" algn="ctr">
              <a:spcBef>
                <a:spcPts val="0"/>
              </a:spcBef>
              <a:spcAft>
                <a:spcPts val="0"/>
              </a:spcAft>
              <a:buNone/>
            </a:pPr>
            <a:r>
              <a:rPr lang="et"/>
              <a:t>5. Password security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ctrTitle"/>
          </p:nvPr>
        </p:nvSpPr>
        <p:spPr>
          <a:xfrm>
            <a:off x="311700" y="612275"/>
            <a:ext cx="8520600" cy="79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t"/>
              <a:t>Story of the game</a:t>
            </a:r>
            <a:endParaRPr/>
          </a:p>
        </p:txBody>
      </p:sp>
      <p:sp>
        <p:nvSpPr>
          <p:cNvPr id="70" name="Google Shape;70;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71" name="Google Shape;71;p15"/>
          <p:cNvPicPr preferRelativeResize="0"/>
          <p:nvPr/>
        </p:nvPicPr>
        <p:blipFill>
          <a:blip r:embed="rId3">
            <a:alphaModFix/>
          </a:blip>
          <a:stretch>
            <a:fillRect/>
          </a:stretch>
        </p:blipFill>
        <p:spPr>
          <a:xfrm>
            <a:off x="0" y="1667439"/>
            <a:ext cx="9144001" cy="33852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Episode 1</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1200"/>
              </a:spcBef>
              <a:spcAft>
                <a:spcPts val="0"/>
              </a:spcAft>
              <a:buClr>
                <a:schemeClr val="dk1"/>
              </a:buClr>
              <a:buSzPct val="61111"/>
              <a:buFont typeface="Arial"/>
              <a:buNone/>
            </a:pPr>
            <a:r>
              <a:rPr lang="et"/>
              <a:t>Episode 1: Phishing</a:t>
            </a:r>
            <a:endParaRPr/>
          </a:p>
          <a:p>
            <a:pPr indent="0" lvl="0" marL="0" rtl="0" algn="l">
              <a:spcBef>
                <a:spcPts val="1200"/>
              </a:spcBef>
              <a:spcAft>
                <a:spcPts val="0"/>
              </a:spcAft>
              <a:buClr>
                <a:schemeClr val="dk1"/>
              </a:buClr>
              <a:buSzPct val="61111"/>
              <a:buFont typeface="Arial"/>
              <a:buNone/>
            </a:pPr>
            <a:r>
              <a:rPr lang="et"/>
              <a:t>1) General Tasks for Blue Team</a:t>
            </a:r>
            <a:endParaRPr/>
          </a:p>
          <a:p>
            <a:pPr indent="0" lvl="0" marL="0" rtl="0" algn="l">
              <a:spcBef>
                <a:spcPts val="1200"/>
              </a:spcBef>
              <a:spcAft>
                <a:spcPts val="0"/>
              </a:spcAft>
              <a:buClr>
                <a:schemeClr val="dk1"/>
              </a:buClr>
              <a:buSzPct val="61111"/>
              <a:buFont typeface="Arial"/>
              <a:buNone/>
            </a:pPr>
            <a:r>
              <a:rPr lang="et"/>
              <a:t>è The blue team’s task should be to inspect the e-mail arrived and think about try to find different hints. Which of the things could have been done better? They will learn about phishing e-mails and then put their knowledge to test.</a:t>
            </a:r>
            <a:endParaRPr/>
          </a:p>
          <a:p>
            <a:pPr indent="0" lvl="0" marL="0" rtl="0" algn="l">
              <a:spcBef>
                <a:spcPts val="1200"/>
              </a:spcBef>
              <a:spcAft>
                <a:spcPts val="0"/>
              </a:spcAft>
              <a:buClr>
                <a:schemeClr val="dk1"/>
              </a:buClr>
              <a:buSzPct val="61111"/>
              <a:buFont typeface="Arial"/>
              <a:buNone/>
            </a:pPr>
            <a:r>
              <a:rPr lang="et"/>
              <a:t>2) General Tasks for Red Team</a:t>
            </a:r>
            <a:endParaRPr/>
          </a:p>
          <a:p>
            <a:pPr indent="0" lvl="0" marL="0" rtl="0" algn="l">
              <a:spcBef>
                <a:spcPts val="1200"/>
              </a:spcBef>
              <a:spcAft>
                <a:spcPts val="0"/>
              </a:spcAft>
              <a:buClr>
                <a:schemeClr val="dk1"/>
              </a:buClr>
              <a:buSzPct val="61111"/>
              <a:buFont typeface="Arial"/>
              <a:buNone/>
            </a:pPr>
            <a:r>
              <a:rPr lang="et"/>
              <a:t>è The red team’s task should be to inspect the e-mail arrived and think how to use some of the information they found to sabotage one or several other participating teams and thereby give themselves a possible advantage. They will learn about phishing e-mails, try to prepare one and then test it on their own machine.</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Episode 2</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1200"/>
              </a:spcBef>
              <a:spcAft>
                <a:spcPts val="0"/>
              </a:spcAft>
              <a:buClr>
                <a:schemeClr val="dk1"/>
              </a:buClr>
              <a:buSzPct val="61111"/>
              <a:buFont typeface="Arial"/>
              <a:buNone/>
            </a:pPr>
            <a:r>
              <a:rPr lang="et"/>
              <a:t>Episode 2: Malware</a:t>
            </a:r>
            <a:endParaRPr/>
          </a:p>
          <a:p>
            <a:pPr indent="0" lvl="0" marL="0" rtl="0" algn="l">
              <a:spcBef>
                <a:spcPts val="1200"/>
              </a:spcBef>
              <a:spcAft>
                <a:spcPts val="0"/>
              </a:spcAft>
              <a:buClr>
                <a:schemeClr val="dk1"/>
              </a:buClr>
              <a:buSzPct val="61111"/>
              <a:buFont typeface="Arial"/>
              <a:buNone/>
            </a:pPr>
            <a:r>
              <a:rPr lang="et"/>
              <a:t>1) General Tasks for Red Team</a:t>
            </a:r>
            <a:endParaRPr/>
          </a:p>
          <a:p>
            <a:pPr indent="0" lvl="0" marL="0" rtl="0" algn="l">
              <a:spcBef>
                <a:spcPts val="1200"/>
              </a:spcBef>
              <a:spcAft>
                <a:spcPts val="0"/>
              </a:spcAft>
              <a:buClr>
                <a:schemeClr val="dk1"/>
              </a:buClr>
              <a:buSzPct val="61111"/>
              <a:buFont typeface="Arial"/>
              <a:buNone/>
            </a:pPr>
            <a:r>
              <a:rPr lang="et"/>
              <a:t>è The red team’s task should be to work on a simple malicious file. In order to remain ethical, the Reds will edit and run the (safe) malicious file on their machine to understand the consequences. They will learn more about ransomware, as well as, something speacil called encoding.</a:t>
            </a:r>
            <a:endParaRPr/>
          </a:p>
          <a:p>
            <a:pPr indent="0" lvl="0" marL="0" rtl="0" algn="l">
              <a:spcBef>
                <a:spcPts val="1200"/>
              </a:spcBef>
              <a:spcAft>
                <a:spcPts val="0"/>
              </a:spcAft>
              <a:buClr>
                <a:schemeClr val="dk1"/>
              </a:buClr>
              <a:buSzPct val="61111"/>
              <a:buFont typeface="Arial"/>
              <a:buNone/>
            </a:pPr>
            <a:r>
              <a:rPr lang="et"/>
              <a:t>2) General Tasks for Blue Team</a:t>
            </a:r>
            <a:endParaRPr/>
          </a:p>
          <a:p>
            <a:pPr indent="0" lvl="0" marL="0" rtl="0" algn="l">
              <a:spcBef>
                <a:spcPts val="1200"/>
              </a:spcBef>
              <a:spcAft>
                <a:spcPts val="0"/>
              </a:spcAft>
              <a:buClr>
                <a:schemeClr val="dk1"/>
              </a:buClr>
              <a:buSzPct val="61111"/>
              <a:buFont typeface="Arial"/>
              <a:buNone/>
            </a:pPr>
            <a:r>
              <a:rPr lang="et"/>
              <a:t>è The blue team’s task should be understand whether or not they were part of a malware infection by analyzing the damaged files and the possible decryptor. Will they be able to get their precious files back?</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t"/>
              <a:t>For teachers</a:t>
            </a:r>
            <a:endParaRPr/>
          </a:p>
          <a:p>
            <a:pPr indent="0" lvl="0" marL="0" rtl="0" algn="ctr">
              <a:spcBef>
                <a:spcPts val="0"/>
              </a:spcBef>
              <a:spcAft>
                <a:spcPts val="0"/>
              </a:spcAft>
              <a:buNone/>
            </a:pPr>
            <a:r>
              <a:rPr lang="et"/>
              <a:t>How the environment looks like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182025" y="119375"/>
            <a:ext cx="85206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t"/>
              <a:t>How to play the game with students?</a:t>
            </a:r>
            <a:endParaRPr/>
          </a:p>
        </p:txBody>
      </p:sp>
      <p:pic>
        <p:nvPicPr>
          <p:cNvPr id="94" name="Google Shape;94;p19"/>
          <p:cNvPicPr preferRelativeResize="0"/>
          <p:nvPr/>
        </p:nvPicPr>
        <p:blipFill>
          <a:blip r:embed="rId3">
            <a:alphaModFix/>
          </a:blip>
          <a:stretch>
            <a:fillRect/>
          </a:stretch>
        </p:blipFill>
        <p:spPr>
          <a:xfrm>
            <a:off x="0" y="1196250"/>
            <a:ext cx="9143998" cy="39472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Website and </a:t>
            </a:r>
            <a:r>
              <a:rPr lang="et"/>
              <a:t>credentials </a:t>
            </a:r>
            <a:r>
              <a:rPr lang="et" sz="2100" u="sng">
                <a:solidFill>
                  <a:schemeClr val="accent5"/>
                </a:solidFill>
                <a:highlight>
                  <a:srgbClr val="FFFFFF"/>
                </a:highlight>
                <a:hlinkClick r:id="rId3">
                  <a:extLst>
                    <a:ext uri="{A12FA001-AC4F-418D-AE19-62706E023703}">
                      <ahyp:hlinkClr val="tx"/>
                    </a:ext>
                  </a:extLst>
                </a:hlinkClick>
              </a:rPr>
              <a:t>https://portal.cyber4schools.org</a:t>
            </a:r>
            <a:endParaRPr sz="3800"/>
          </a:p>
        </p:txBody>
      </p:sp>
      <p:sp>
        <p:nvSpPr>
          <p:cNvPr id="100" name="Google Shape;100;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t" sz="1500">
                <a:solidFill>
                  <a:schemeClr val="dk1"/>
                </a:solidFill>
              </a:rPr>
              <a:t>For teachers  - log in as teacher</a:t>
            </a:r>
            <a:endParaRPr sz="1500">
              <a:solidFill>
                <a:schemeClr val="dk1"/>
              </a:solidFill>
            </a:endParaRPr>
          </a:p>
          <a:p>
            <a:pPr indent="0" lvl="0" marL="0" rtl="0" algn="l">
              <a:spcBef>
                <a:spcPts val="1200"/>
              </a:spcBef>
              <a:spcAft>
                <a:spcPts val="0"/>
              </a:spcAft>
              <a:buClr>
                <a:schemeClr val="dk1"/>
              </a:buClr>
              <a:buSzPts val="1100"/>
              <a:buFont typeface="Arial"/>
              <a:buNone/>
            </a:pPr>
            <a:r>
              <a:rPr lang="et" sz="1500">
                <a:solidFill>
                  <a:srgbClr val="242424"/>
                </a:solidFill>
                <a:highlight>
                  <a:srgbClr val="FFFFFF"/>
                </a:highlight>
              </a:rPr>
              <a:t>The basic workflow that can be followed, would be:</a:t>
            </a:r>
            <a:endParaRPr sz="1500">
              <a:solidFill>
                <a:srgbClr val="242424"/>
              </a:solidFill>
              <a:highlight>
                <a:srgbClr val="FFFFFF"/>
              </a:highlight>
            </a:endParaRPr>
          </a:p>
          <a:p>
            <a:pPr indent="-323850" lvl="0" marL="457200" rtl="0" algn="l">
              <a:spcBef>
                <a:spcPts val="0"/>
              </a:spcBef>
              <a:spcAft>
                <a:spcPts val="0"/>
              </a:spcAft>
              <a:buClr>
                <a:srgbClr val="242424"/>
              </a:buClr>
              <a:buSzPts val="1500"/>
              <a:buChar char="●"/>
            </a:pPr>
            <a:r>
              <a:rPr lang="et" sz="1500">
                <a:solidFill>
                  <a:srgbClr val="242424"/>
                </a:solidFill>
                <a:highlight>
                  <a:srgbClr val="FFFFFF"/>
                </a:highlight>
              </a:rPr>
              <a:t>Book an Time under SCENARIOS! </a:t>
            </a:r>
            <a:endParaRPr sz="1500">
              <a:solidFill>
                <a:srgbClr val="242424"/>
              </a:solidFill>
              <a:highlight>
                <a:srgbClr val="FFFF00"/>
              </a:highlight>
            </a:endParaRPr>
          </a:p>
          <a:p>
            <a:pPr indent="-323850" lvl="0" marL="457200" rtl="0" algn="l">
              <a:spcBef>
                <a:spcPts val="0"/>
              </a:spcBef>
              <a:spcAft>
                <a:spcPts val="0"/>
              </a:spcAft>
              <a:buClr>
                <a:srgbClr val="242424"/>
              </a:buClr>
              <a:buSzPts val="1500"/>
              <a:buChar char="●"/>
            </a:pPr>
            <a:r>
              <a:rPr lang="et" sz="1500">
                <a:solidFill>
                  <a:srgbClr val="242424"/>
                </a:solidFill>
                <a:highlight>
                  <a:srgbClr val="FFFFFF"/>
                </a:highlight>
              </a:rPr>
              <a:t>This should now be visible under BOOKINGS. From here you can also get to the Lobby of a scenario. You can then choose a scenario or change it. </a:t>
            </a:r>
            <a:endParaRPr sz="1500">
              <a:solidFill>
                <a:srgbClr val="242424"/>
              </a:solidFill>
              <a:highlight>
                <a:srgbClr val="FFFFFF"/>
              </a:highlight>
            </a:endParaRPr>
          </a:p>
          <a:p>
            <a:pPr indent="-323850" lvl="0" marL="457200" rtl="0" algn="l">
              <a:spcBef>
                <a:spcPts val="0"/>
              </a:spcBef>
              <a:spcAft>
                <a:spcPts val="0"/>
              </a:spcAft>
              <a:buClr>
                <a:srgbClr val="242424"/>
              </a:buClr>
              <a:buSzPts val="1500"/>
              <a:buChar char="●"/>
            </a:pPr>
            <a:r>
              <a:rPr lang="et" sz="1500">
                <a:solidFill>
                  <a:srgbClr val="242424"/>
                </a:solidFill>
                <a:highlight>
                  <a:srgbClr val="FFFFFF"/>
                </a:highlight>
              </a:rPr>
              <a:t>At this point students will be able to join a scenario using the ‚Ticket No‘ that is shown in the Lobby.</a:t>
            </a:r>
            <a:endParaRPr sz="1500">
              <a:solidFill>
                <a:srgbClr val="242424"/>
              </a:solidFill>
              <a:highlight>
                <a:srgbClr val="FFFFFF"/>
              </a:highlight>
            </a:endParaRPr>
          </a:p>
          <a:p>
            <a:pPr indent="-323850" lvl="0" marL="457200" rtl="0" algn="l">
              <a:spcBef>
                <a:spcPts val="0"/>
              </a:spcBef>
              <a:spcAft>
                <a:spcPts val="0"/>
              </a:spcAft>
              <a:buClr>
                <a:srgbClr val="242424"/>
              </a:buClr>
              <a:buSzPts val="1500"/>
              <a:buChar char="●"/>
            </a:pPr>
            <a:r>
              <a:rPr lang="et" sz="1500">
                <a:solidFill>
                  <a:srgbClr val="242424"/>
                </a:solidFill>
                <a:highlight>
                  <a:srgbClr val="FFFFFF"/>
                </a:highlight>
              </a:rPr>
              <a:t>To see this you can use a new Browser Window (or Instance) and Login as a team with a team name of you choice and the Ticket-No that you got from the booked scenario.</a:t>
            </a:r>
            <a:endParaRPr sz="1500">
              <a:solidFill>
                <a:srgbClr val="242424"/>
              </a:solidFill>
              <a:highlight>
                <a:srgbClr val="FFFFFF"/>
              </a:highlight>
            </a:endParaRPr>
          </a:p>
          <a:p>
            <a:pPr indent="-323850" lvl="0" marL="457200" rtl="0" algn="l">
              <a:spcBef>
                <a:spcPts val="0"/>
              </a:spcBef>
              <a:spcAft>
                <a:spcPts val="0"/>
              </a:spcAft>
              <a:buClr>
                <a:srgbClr val="242424"/>
              </a:buClr>
              <a:buSzPts val="1500"/>
              <a:buChar char="●"/>
            </a:pPr>
            <a:r>
              <a:rPr lang="et" sz="1500">
                <a:solidFill>
                  <a:srgbClr val="242424"/>
                </a:solidFill>
                <a:highlight>
                  <a:srgbClr val="FFFFFF"/>
                </a:highlight>
              </a:rPr>
              <a:t>On the teachers side you will then see the lobby filling up according to the number of students that joined.</a:t>
            </a:r>
            <a:endParaRPr sz="1500">
              <a:solidFill>
                <a:srgbClr val="242424"/>
              </a:solidFill>
              <a:highlight>
                <a:srgbClr val="FFFFFF"/>
              </a:highlight>
            </a:endParaRPr>
          </a:p>
          <a:p>
            <a:pPr indent="-323850" lvl="0" marL="457200" rtl="0" algn="l">
              <a:spcBef>
                <a:spcPts val="0"/>
              </a:spcBef>
              <a:spcAft>
                <a:spcPts val="0"/>
              </a:spcAft>
              <a:buClr>
                <a:srgbClr val="242424"/>
              </a:buClr>
              <a:buSzPts val="1500"/>
              <a:buChar char="●"/>
            </a:pPr>
            <a:r>
              <a:rPr lang="et" sz="1500">
                <a:solidFill>
                  <a:srgbClr val="242424"/>
                </a:solidFill>
                <a:highlight>
                  <a:srgbClr val="FFFFFF"/>
                </a:highlight>
              </a:rPr>
              <a:t>Now the teacher should assign red/blue teams for all members.</a:t>
            </a:r>
            <a:endParaRPr sz="1500">
              <a:solidFill>
                <a:srgbClr val="242424"/>
              </a:solidFill>
              <a:highlight>
                <a:srgbClr val="FFFFFF"/>
              </a:highlight>
            </a:endParaRPr>
          </a:p>
          <a:p>
            <a:pPr indent="-323850" lvl="0" marL="457200" rtl="0" algn="l">
              <a:spcBef>
                <a:spcPts val="0"/>
              </a:spcBef>
              <a:spcAft>
                <a:spcPts val="0"/>
              </a:spcAft>
              <a:buClr>
                <a:srgbClr val="242424"/>
              </a:buClr>
              <a:buSzPts val="1500"/>
              <a:buChar char="●"/>
            </a:pPr>
            <a:r>
              <a:rPr lang="et" sz="1500">
                <a:solidFill>
                  <a:srgbClr val="242424"/>
                </a:solidFill>
                <a:highlight>
                  <a:srgbClr val="FFFFFF"/>
                </a:highlight>
              </a:rPr>
              <a:t>If this is done and the booking time has been reached, the scenario can be started from the lobby by the teacher.</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Log in as a teacher</a:t>
            </a:r>
            <a:endParaRPr/>
          </a:p>
        </p:txBody>
      </p:sp>
      <p:sp>
        <p:nvSpPr>
          <p:cNvPr id="106" name="Google Shape;106;p21"/>
          <p:cNvSpPr txBox="1"/>
          <p:nvPr>
            <p:ph idx="1" type="body"/>
          </p:nvPr>
        </p:nvSpPr>
        <p:spPr>
          <a:xfrm>
            <a:off x="311700" y="1152475"/>
            <a:ext cx="4723200" cy="3416400"/>
          </a:xfrm>
          <a:prstGeom prst="rect">
            <a:avLst/>
          </a:prstGeom>
        </p:spPr>
        <p:txBody>
          <a:bodyPr anchorCtr="0" anchor="t" bIns="91425" lIns="91425" spcFirstLastPara="1" rIns="91425" wrap="square" tIns="91425">
            <a:normAutofit fontScale="85000" lnSpcReduction="20000"/>
          </a:bodyPr>
          <a:lstStyle/>
          <a:p>
            <a:pPr indent="0" lvl="0" marL="0" marR="0" rtl="0" algn="l">
              <a:lnSpc>
                <a:spcPct val="100000"/>
              </a:lnSpc>
              <a:spcBef>
                <a:spcPts val="0"/>
              </a:spcBef>
              <a:spcAft>
                <a:spcPts val="0"/>
              </a:spcAft>
              <a:buNone/>
            </a:pPr>
            <a:r>
              <a:rPr lang="et" sz="2800">
                <a:solidFill>
                  <a:schemeClr val="dk1"/>
                </a:solidFill>
              </a:rPr>
              <a:t>Credentials will be given by: </a:t>
            </a:r>
            <a:endParaRPr sz="2800">
              <a:solidFill>
                <a:schemeClr val="dk1"/>
              </a:solidFill>
            </a:endParaRPr>
          </a:p>
          <a:p>
            <a:pPr indent="-379730" lvl="0" marL="457200" marR="0" rtl="0" algn="l">
              <a:lnSpc>
                <a:spcPct val="100000"/>
              </a:lnSpc>
              <a:spcBef>
                <a:spcPts val="0"/>
              </a:spcBef>
              <a:spcAft>
                <a:spcPts val="0"/>
              </a:spcAft>
              <a:buClr>
                <a:schemeClr val="dk1"/>
              </a:buClr>
              <a:buSzPct val="100000"/>
              <a:buChar char="●"/>
            </a:pPr>
            <a:r>
              <a:rPr lang="et" sz="2800">
                <a:solidFill>
                  <a:schemeClr val="dk1"/>
                </a:solidFill>
              </a:rPr>
              <a:t>Poland – l.wilczynski@asmresearch.pl (Łukasz Wilczyński)</a:t>
            </a:r>
            <a:endParaRPr sz="2800">
              <a:solidFill>
                <a:schemeClr val="dk1"/>
              </a:solidFill>
            </a:endParaRPr>
          </a:p>
          <a:p>
            <a:pPr indent="-379730" lvl="0" marL="457200" marR="0" rtl="0" algn="l">
              <a:lnSpc>
                <a:spcPct val="100000"/>
              </a:lnSpc>
              <a:spcBef>
                <a:spcPts val="0"/>
              </a:spcBef>
              <a:spcAft>
                <a:spcPts val="0"/>
              </a:spcAft>
              <a:buClr>
                <a:schemeClr val="dk1"/>
              </a:buClr>
              <a:buSzPct val="100000"/>
              <a:buChar char="●"/>
            </a:pPr>
            <a:r>
              <a:rPr lang="et" sz="2800">
                <a:solidFill>
                  <a:schemeClr val="dk1"/>
                </a:solidFill>
              </a:rPr>
              <a:t>Estonia – birgy.lorenz@ttu.ee (Birgy Lorenz)</a:t>
            </a:r>
            <a:endParaRPr sz="2800">
              <a:solidFill>
                <a:schemeClr val="dk1"/>
              </a:solidFill>
            </a:endParaRPr>
          </a:p>
          <a:p>
            <a:pPr indent="-379730" lvl="0" marL="457200" marR="0" rtl="0" algn="l">
              <a:lnSpc>
                <a:spcPct val="100000"/>
              </a:lnSpc>
              <a:spcBef>
                <a:spcPts val="0"/>
              </a:spcBef>
              <a:spcAft>
                <a:spcPts val="0"/>
              </a:spcAft>
              <a:buClr>
                <a:schemeClr val="dk1"/>
              </a:buClr>
              <a:buSzPct val="100000"/>
              <a:buChar char="●"/>
            </a:pPr>
            <a:r>
              <a:rPr lang="et" sz="2800">
                <a:solidFill>
                  <a:schemeClr val="dk1"/>
                </a:solidFill>
              </a:rPr>
              <a:t>Germany – f.brackhane@uniss.org (Fabian Brackhane)</a:t>
            </a:r>
            <a:endParaRPr sz="2800">
              <a:solidFill>
                <a:schemeClr val="dk1"/>
              </a:solidFill>
            </a:endParaRPr>
          </a:p>
          <a:p>
            <a:pPr indent="0" lvl="0" marL="0" marR="0" rtl="0" algn="l">
              <a:lnSpc>
                <a:spcPct val="100000"/>
              </a:lnSpc>
              <a:spcBef>
                <a:spcPts val="0"/>
              </a:spcBef>
              <a:spcAft>
                <a:spcPts val="0"/>
              </a:spcAft>
              <a:buNone/>
            </a:pPr>
            <a:r>
              <a:t/>
            </a:r>
            <a:endParaRPr sz="2800">
              <a:solidFill>
                <a:schemeClr val="dk1"/>
              </a:solidFill>
            </a:endParaRPr>
          </a:p>
        </p:txBody>
      </p:sp>
      <p:pic>
        <p:nvPicPr>
          <p:cNvPr id="107" name="Google Shape;107;p21"/>
          <p:cNvPicPr preferRelativeResize="0"/>
          <p:nvPr/>
        </p:nvPicPr>
        <p:blipFill>
          <a:blip r:embed="rId3">
            <a:alphaModFix/>
          </a:blip>
          <a:stretch>
            <a:fillRect/>
          </a:stretch>
        </p:blipFill>
        <p:spPr>
          <a:xfrm>
            <a:off x="5245749" y="0"/>
            <a:ext cx="3796001"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