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39FBAAF-62A6-4F7A-92E2-6CC04CBBE94C}">
  <a:tblStyle styleId="{439FBAAF-62A6-4F7A-92E2-6CC04CBBE94C}" styleName="Table_0">
    <a:wholeTbl>
      <a:tcTxStyle b="off" i="off">
        <a:font>
          <a:latin typeface="Calibri"/>
          <a:ea typeface="Calibri"/>
          <a:cs typeface="Calibri"/>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69" name="Shape 69"/>
        <p:cNvGrpSpPr/>
        <p:nvPr/>
      </p:nvGrpSpPr>
      <p:grpSpPr>
        <a:xfrm>
          <a:off x="0" y="0"/>
          <a:ext cx="0" cy="0"/>
          <a:chOff x="0" y="0"/>
          <a:chExt cx="0" cy="0"/>
        </a:xfrm>
      </p:grpSpPr>
      <p:sp>
        <p:nvSpPr>
          <p:cNvPr id="70" name="Google Shape;7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5" name="Shape 75"/>
        <p:cNvGrpSpPr/>
        <p:nvPr/>
      </p:nvGrpSpPr>
      <p:grpSpPr>
        <a:xfrm>
          <a:off x="0" y="0"/>
          <a:ext cx="0" cy="0"/>
          <a:chOff x="0" y="0"/>
          <a:chExt cx="0" cy="0"/>
        </a:xfrm>
      </p:grpSpPr>
      <p:sp>
        <p:nvSpPr>
          <p:cNvPr id="76" name="Google Shape;76;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nutzerdefiniertes Layout">
  <p:cSld name="Benutzerdefiniertes Layout">
    <p:spTree>
      <p:nvGrpSpPr>
        <p:cNvPr id="81" name="Shape 81"/>
        <p:cNvGrpSpPr/>
        <p:nvPr/>
      </p:nvGrpSpPr>
      <p:grpSpPr>
        <a:xfrm>
          <a:off x="0" y="0"/>
          <a:ext cx="0" cy="0"/>
          <a:chOff x="0" y="0"/>
          <a:chExt cx="0" cy="0"/>
        </a:xfrm>
      </p:grpSpPr>
      <p:sp>
        <p:nvSpPr>
          <p:cNvPr id="82" name="Google Shape;8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24" name="Shape 24"/>
        <p:cNvGrpSpPr/>
        <p:nvPr/>
      </p:nvGrpSpPr>
      <p:grpSpPr>
        <a:xfrm>
          <a:off x="0" y="0"/>
          <a:ext cx="0" cy="0"/>
          <a:chOff x="0" y="0"/>
          <a:chExt cx="0" cy="0"/>
        </a:xfrm>
      </p:grpSpPr>
      <p:sp>
        <p:nvSpPr>
          <p:cNvPr id="25" name="Google Shape;25;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0" name="Shape 30"/>
        <p:cNvGrpSpPr/>
        <p:nvPr/>
      </p:nvGrpSpPr>
      <p:grpSpPr>
        <a:xfrm>
          <a:off x="0" y="0"/>
          <a:ext cx="0" cy="0"/>
          <a:chOff x="0" y="0"/>
          <a:chExt cx="0" cy="0"/>
        </a:xfrm>
      </p:grpSpPr>
      <p:sp>
        <p:nvSpPr>
          <p:cNvPr id="31" name="Google Shape;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37" name="Shape 37"/>
        <p:cNvGrpSpPr/>
        <p:nvPr/>
      </p:nvGrpSpPr>
      <p:grpSpPr>
        <a:xfrm>
          <a:off x="0" y="0"/>
          <a:ext cx="0" cy="0"/>
          <a:chOff x="0" y="0"/>
          <a:chExt cx="0" cy="0"/>
        </a:xfrm>
      </p:grpSpPr>
      <p:sp>
        <p:nvSpPr>
          <p:cNvPr id="38" name="Google Shape;38;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6" name="Shape 46"/>
        <p:cNvGrpSpPr/>
        <p:nvPr/>
      </p:nvGrpSpPr>
      <p:grpSpPr>
        <a:xfrm>
          <a:off x="0" y="0"/>
          <a:ext cx="0" cy="0"/>
          <a:chOff x="0" y="0"/>
          <a:chExt cx="0" cy="0"/>
        </a:xfrm>
      </p:grpSpPr>
      <p:sp>
        <p:nvSpPr>
          <p:cNvPr id="47" name="Google Shape;4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1" name="Shape 51"/>
        <p:cNvGrpSpPr/>
        <p:nvPr/>
      </p:nvGrpSpPr>
      <p:grpSpPr>
        <a:xfrm>
          <a:off x="0" y="0"/>
          <a:ext cx="0" cy="0"/>
          <a:chOff x="0" y="0"/>
          <a:chExt cx="0" cy="0"/>
        </a:xfrm>
      </p:grpSpPr>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0"/>
          <p:cNvSpPr/>
          <p:nvPr>
            <p:ph idx="2" type="pic"/>
          </p:nvPr>
        </p:nvSpPr>
        <p:spPr>
          <a:xfrm>
            <a:off x="5183188" y="987425"/>
            <a:ext cx="6172200" cy="4873625"/>
          </a:xfrm>
          <a:prstGeom prst="rect">
            <a:avLst/>
          </a:prstGeom>
          <a:noFill/>
          <a:ln>
            <a:noFill/>
          </a:ln>
        </p:spPr>
      </p:sp>
      <p:sp>
        <p:nvSpPr>
          <p:cNvPr id="65" name="Google Shape;65;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
        <p:nvSpPr>
          <p:cNvPr id="11" name="Google Shape;11;p1"/>
          <p:cNvSpPr/>
          <p:nvPr/>
        </p:nvSpPr>
        <p:spPr>
          <a:xfrm>
            <a:off x="378069" y="272563"/>
            <a:ext cx="11482754" cy="6312876"/>
          </a:xfrm>
          <a:prstGeom prst="rect">
            <a:avLst/>
          </a:prstGeom>
          <a:solidFill>
            <a:srgbClr val="BBD6E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4.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9.png"/><Relationship Id="rId5" Type="http://schemas.openxmlformats.org/officeDocument/2006/relationships/image" Target="../media/image33.jpg"/><Relationship Id="rId6" Type="http://schemas.openxmlformats.org/officeDocument/2006/relationships/image" Target="../media/image3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3.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0.png"/><Relationship Id="rId6"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type="ctrTitle"/>
          </p:nvPr>
        </p:nvSpPr>
        <p:spPr>
          <a:xfrm>
            <a:off x="0" y="1122363"/>
            <a:ext cx="12192000" cy="129236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pl-PL" sz="4400">
                <a:latin typeface="Calibri"/>
                <a:ea typeface="Calibri"/>
                <a:cs typeface="Calibri"/>
                <a:sym typeface="Calibri"/>
              </a:rPr>
              <a:t>Cyber4Schools: The DigiSchool Story</a:t>
            </a:r>
            <a:endParaRPr b="1" sz="4400">
              <a:latin typeface="Calibri"/>
              <a:ea typeface="Calibri"/>
              <a:cs typeface="Calibri"/>
              <a:sym typeface="Calibri"/>
            </a:endParaRPr>
          </a:p>
        </p:txBody>
      </p:sp>
      <p:sp>
        <p:nvSpPr>
          <p:cNvPr id="91" name="Google Shape;91;p14"/>
          <p:cNvSpPr txBox="1"/>
          <p:nvPr>
            <p:ph idx="1" type="subTitle"/>
          </p:nvPr>
        </p:nvSpPr>
        <p:spPr>
          <a:xfrm>
            <a:off x="0" y="2752078"/>
            <a:ext cx="12192000" cy="250572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latin typeface="Arial"/>
              <a:ea typeface="Arial"/>
              <a:cs typeface="Arial"/>
              <a:sym typeface="Arial"/>
            </a:endParaRPr>
          </a:p>
          <a:p>
            <a:pPr indent="0" lvl="0" marL="0" rtl="0" algn="ctr">
              <a:lnSpc>
                <a:spcPct val="90000"/>
              </a:lnSpc>
              <a:spcBef>
                <a:spcPts val="1000"/>
              </a:spcBef>
              <a:spcAft>
                <a:spcPts val="0"/>
              </a:spcAft>
              <a:buClr>
                <a:schemeClr val="dk1"/>
              </a:buClr>
              <a:buSzPts val="2400"/>
              <a:buNone/>
            </a:pPr>
            <a:r>
              <a:rPr lang="pl-PL">
                <a:latin typeface="Calibri"/>
                <a:ea typeface="Calibri"/>
                <a:cs typeface="Calibri"/>
                <a:sym typeface="Calibri"/>
              </a:rPr>
              <a:t>What is the game about?</a:t>
            </a:r>
            <a:endParaRPr/>
          </a:p>
          <a:p>
            <a:pPr indent="0" lvl="0" marL="0" rtl="0" algn="ctr">
              <a:lnSpc>
                <a:spcPct val="90000"/>
              </a:lnSpc>
              <a:spcBef>
                <a:spcPts val="1000"/>
              </a:spcBef>
              <a:spcAft>
                <a:spcPts val="0"/>
              </a:spcAft>
              <a:buClr>
                <a:schemeClr val="dk1"/>
              </a:buClr>
              <a:buSzPts val="2400"/>
              <a:buNone/>
            </a:pPr>
            <a:r>
              <a:rPr lang="pl-PL">
                <a:latin typeface="Calibri"/>
                <a:ea typeface="Calibri"/>
                <a:cs typeface="Calibri"/>
                <a:sym typeface="Calibri"/>
              </a:rPr>
              <a:t>Go through the slides and get to know DigiSchool!</a:t>
            </a:r>
            <a:endParaRPr>
              <a:latin typeface="Calibri"/>
              <a:ea typeface="Calibri"/>
              <a:cs typeface="Calibri"/>
              <a:sym typeface="Calibri"/>
            </a:endParaRPr>
          </a:p>
        </p:txBody>
      </p:sp>
      <p:pic>
        <p:nvPicPr>
          <p:cNvPr id="92" name="Google Shape;92;p14"/>
          <p:cNvPicPr preferRelativeResize="0"/>
          <p:nvPr/>
        </p:nvPicPr>
        <p:blipFill rotWithShape="1">
          <a:blip r:embed="rId3">
            <a:alphaModFix/>
          </a:blip>
          <a:srcRect b="0" l="0" r="0" t="0"/>
          <a:stretch/>
        </p:blipFill>
        <p:spPr>
          <a:xfrm>
            <a:off x="435006" y="4688691"/>
            <a:ext cx="2175506" cy="1812922"/>
          </a:xfrm>
          <a:prstGeom prst="rect">
            <a:avLst/>
          </a:prstGeom>
          <a:noFill/>
          <a:ln>
            <a:noFill/>
          </a:ln>
        </p:spPr>
      </p:pic>
      <p:pic>
        <p:nvPicPr>
          <p:cNvPr id="93" name="Google Shape;93;p14"/>
          <p:cNvPicPr preferRelativeResize="0"/>
          <p:nvPr/>
        </p:nvPicPr>
        <p:blipFill rotWithShape="1">
          <a:blip r:embed="rId4">
            <a:alphaModFix/>
          </a:blip>
          <a:srcRect b="0" l="0" r="0" t="0"/>
          <a:stretch/>
        </p:blipFill>
        <p:spPr>
          <a:xfrm>
            <a:off x="288971" y="93810"/>
            <a:ext cx="1360801" cy="1382401"/>
          </a:xfrm>
          <a:prstGeom prst="rect">
            <a:avLst/>
          </a:prstGeom>
          <a:noFill/>
          <a:ln>
            <a:noFill/>
          </a:ln>
        </p:spPr>
      </p:pic>
      <p:pic>
        <p:nvPicPr>
          <p:cNvPr id="94" name="Google Shape;94;p14"/>
          <p:cNvPicPr preferRelativeResize="0"/>
          <p:nvPr/>
        </p:nvPicPr>
        <p:blipFill rotWithShape="1">
          <a:blip r:embed="rId5">
            <a:alphaModFix/>
          </a:blip>
          <a:srcRect b="0" l="0" r="0" t="0"/>
          <a:stretch/>
        </p:blipFill>
        <p:spPr>
          <a:xfrm rot="479220">
            <a:off x="10484729" y="347899"/>
            <a:ext cx="1332042" cy="1334574"/>
          </a:xfrm>
          <a:prstGeom prst="rect">
            <a:avLst/>
          </a:prstGeom>
          <a:noFill/>
          <a:ln>
            <a:noFill/>
          </a:ln>
        </p:spPr>
      </p:pic>
      <p:pic>
        <p:nvPicPr>
          <p:cNvPr id="95" name="Google Shape;95;p14"/>
          <p:cNvPicPr preferRelativeResize="0"/>
          <p:nvPr/>
        </p:nvPicPr>
        <p:blipFill rotWithShape="1">
          <a:blip r:embed="rId6">
            <a:alphaModFix/>
          </a:blip>
          <a:srcRect b="0" l="0" r="0" t="0"/>
          <a:stretch/>
        </p:blipFill>
        <p:spPr>
          <a:xfrm>
            <a:off x="10267720" y="4790755"/>
            <a:ext cx="1182626" cy="1889764"/>
          </a:xfrm>
          <a:prstGeom prst="rect">
            <a:avLst/>
          </a:prstGeom>
          <a:noFill/>
          <a:ln>
            <a:noFill/>
          </a:ln>
        </p:spPr>
      </p:pic>
      <p:pic>
        <p:nvPicPr>
          <p:cNvPr id="96" name="Google Shape;96;p14"/>
          <p:cNvPicPr preferRelativeResize="0"/>
          <p:nvPr/>
        </p:nvPicPr>
        <p:blipFill rotWithShape="1">
          <a:blip r:embed="rId7">
            <a:alphaModFix/>
          </a:blip>
          <a:srcRect b="0" l="0" r="0" t="0"/>
          <a:stretch/>
        </p:blipFill>
        <p:spPr>
          <a:xfrm>
            <a:off x="4034373" y="5473899"/>
            <a:ext cx="4123253" cy="12923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pl-PL" sz="3200">
                <a:latin typeface="Calibri"/>
                <a:ea typeface="Calibri"/>
                <a:cs typeface="Calibri"/>
                <a:sym typeface="Calibri"/>
              </a:rPr>
              <a:t>The Digischool Science Fair</a:t>
            </a:r>
            <a:endParaRPr sz="3200">
              <a:latin typeface="Calibri"/>
              <a:ea typeface="Calibri"/>
              <a:cs typeface="Calibri"/>
              <a:sym typeface="Calibri"/>
            </a:endParaRPr>
          </a:p>
        </p:txBody>
      </p:sp>
      <p:sp>
        <p:nvSpPr>
          <p:cNvPr id="168" name="Google Shape;168;p23"/>
          <p:cNvSpPr txBox="1"/>
          <p:nvPr>
            <p:ph idx="1" type="body"/>
          </p:nvPr>
        </p:nvSpPr>
        <p:spPr>
          <a:xfrm>
            <a:off x="838200" y="1728913"/>
            <a:ext cx="470146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pl-PL" sz="2400">
                <a:latin typeface="Calibri"/>
                <a:ea typeface="Calibri"/>
                <a:cs typeface="Calibri"/>
                <a:sym typeface="Calibri"/>
              </a:rPr>
              <a:t>Rules for the science fair are as clear as they are strict. They may get updated, so you should always check your email…</a:t>
            </a:r>
            <a:endParaRPr sz="2400">
              <a:latin typeface="Calibri"/>
              <a:ea typeface="Calibri"/>
              <a:cs typeface="Calibri"/>
              <a:sym typeface="Calibri"/>
            </a:endParaRPr>
          </a:p>
        </p:txBody>
      </p:sp>
      <p:pic>
        <p:nvPicPr>
          <p:cNvPr id="169" name="Google Shape;169;p23"/>
          <p:cNvPicPr preferRelativeResize="0"/>
          <p:nvPr/>
        </p:nvPicPr>
        <p:blipFill rotWithShape="1">
          <a:blip r:embed="rId3">
            <a:alphaModFix/>
          </a:blip>
          <a:srcRect b="0" l="0" r="0" t="0"/>
          <a:stretch/>
        </p:blipFill>
        <p:spPr>
          <a:xfrm>
            <a:off x="6096000" y="242887"/>
            <a:ext cx="5876925" cy="6372225"/>
          </a:xfrm>
          <a:prstGeom prst="rect">
            <a:avLst/>
          </a:prstGeom>
          <a:noFill/>
          <a:ln>
            <a:noFill/>
          </a:ln>
        </p:spPr>
      </p:pic>
      <p:pic>
        <p:nvPicPr>
          <p:cNvPr id="170" name="Google Shape;170;p23"/>
          <p:cNvPicPr preferRelativeResize="0"/>
          <p:nvPr/>
        </p:nvPicPr>
        <p:blipFill rotWithShape="1">
          <a:blip r:embed="rId4">
            <a:alphaModFix/>
          </a:blip>
          <a:srcRect b="0" l="0" r="0" t="0"/>
          <a:stretch/>
        </p:blipFill>
        <p:spPr>
          <a:xfrm>
            <a:off x="68128" y="4651899"/>
            <a:ext cx="2564356" cy="2206101"/>
          </a:xfrm>
          <a:prstGeom prst="rect">
            <a:avLst/>
          </a:prstGeom>
          <a:noFill/>
          <a:ln>
            <a:noFill/>
          </a:ln>
        </p:spPr>
      </p:pic>
      <p:pic>
        <p:nvPicPr>
          <p:cNvPr id="171" name="Google Shape;171;p23"/>
          <p:cNvPicPr preferRelativeResize="0"/>
          <p:nvPr/>
        </p:nvPicPr>
        <p:blipFill rotWithShape="1">
          <a:blip r:embed="rId5">
            <a:alphaModFix/>
          </a:blip>
          <a:srcRect b="0" l="0" r="0" t="0"/>
          <a:stretch/>
        </p:blipFill>
        <p:spPr>
          <a:xfrm rot="-1654040">
            <a:off x="1457975" y="4660697"/>
            <a:ext cx="1552147" cy="846072"/>
          </a:xfrm>
          <a:prstGeom prst="rect">
            <a:avLst/>
          </a:prstGeom>
          <a:noFill/>
          <a:ln>
            <a:noFill/>
          </a:ln>
        </p:spPr>
      </p:pic>
      <p:pic>
        <p:nvPicPr>
          <p:cNvPr id="172" name="Google Shape;172;p23"/>
          <p:cNvPicPr preferRelativeResize="0"/>
          <p:nvPr/>
        </p:nvPicPr>
        <p:blipFill rotWithShape="1">
          <a:blip r:embed="rId6">
            <a:alphaModFix/>
          </a:blip>
          <a:srcRect b="0" l="0" r="0" t="0"/>
          <a:stretch/>
        </p:blipFill>
        <p:spPr>
          <a:xfrm>
            <a:off x="6882079" y="6096508"/>
            <a:ext cx="1773650" cy="5559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b="1" lang="pl-PL" sz="3200">
                <a:latin typeface="Arial"/>
                <a:ea typeface="Arial"/>
                <a:cs typeface="Arial"/>
                <a:sym typeface="Arial"/>
              </a:rPr>
              <a:t>The Digischool Science Fair</a:t>
            </a:r>
            <a:endParaRPr sz="3200"/>
          </a:p>
        </p:txBody>
      </p:sp>
      <p:sp>
        <p:nvSpPr>
          <p:cNvPr id="178" name="Google Shape;178;p24"/>
          <p:cNvSpPr txBox="1"/>
          <p:nvPr>
            <p:ph idx="1" type="body"/>
          </p:nvPr>
        </p:nvSpPr>
        <p:spPr>
          <a:xfrm>
            <a:off x="838200" y="1825625"/>
            <a:ext cx="1067613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pl-PL" sz="2400">
                <a:latin typeface="Calibri"/>
                <a:ea typeface="Calibri"/>
                <a:cs typeface="Calibri"/>
                <a:sym typeface="Calibri"/>
              </a:rPr>
              <a:t>The members of this year’s </a:t>
            </a:r>
            <a:r>
              <a:rPr i="1" lang="pl-PL" sz="2400">
                <a:latin typeface="Calibri"/>
                <a:ea typeface="Calibri"/>
                <a:cs typeface="Calibri"/>
                <a:sym typeface="Calibri"/>
              </a:rPr>
              <a:t>Spaceship27</a:t>
            </a:r>
            <a:r>
              <a:rPr lang="pl-PL" sz="2400">
                <a:latin typeface="Calibri"/>
                <a:ea typeface="Calibri"/>
                <a:cs typeface="Calibri"/>
                <a:sym typeface="Calibri"/>
              </a:rPr>
              <a:t>, referred to as </a:t>
            </a:r>
            <a:r>
              <a:rPr i="1" lang="pl-PL" sz="2400">
                <a:latin typeface="Calibri"/>
                <a:ea typeface="Calibri"/>
                <a:cs typeface="Calibri"/>
                <a:sym typeface="Calibri"/>
              </a:rPr>
              <a:t>Team A for easiness</a:t>
            </a:r>
            <a:r>
              <a:rPr lang="pl-PL" sz="2400">
                <a:latin typeface="Calibri"/>
                <a:ea typeface="Calibri"/>
                <a:cs typeface="Calibri"/>
                <a:sym typeface="Calibri"/>
              </a:rPr>
              <a:t>, have already won the prize last year and it is clear that this team is made up of the brightest minds of the school. The headmaster is very proud and said in an interview in the local media that he very much expects this team to win this year’s science fair as well. Team A finished their project work in time and they know how good they are. Since they finished everything early, they now have time to curiously observe the work of their competitors.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rPr lang="pl-PL" sz="2400">
                <a:latin typeface="Calibri"/>
                <a:ea typeface="Calibri"/>
                <a:cs typeface="Calibri"/>
                <a:sym typeface="Calibri"/>
              </a:rPr>
              <a:t>Of cours they are aware that not everybody </a:t>
            </a:r>
            <a:br>
              <a:rPr lang="pl-PL" sz="2400">
                <a:latin typeface="Calibri"/>
                <a:ea typeface="Calibri"/>
                <a:cs typeface="Calibri"/>
                <a:sym typeface="Calibri"/>
              </a:rPr>
            </a:br>
            <a:r>
              <a:rPr lang="pl-PL" sz="2400">
                <a:latin typeface="Calibri"/>
                <a:ea typeface="Calibri"/>
                <a:cs typeface="Calibri"/>
                <a:sym typeface="Calibri"/>
              </a:rPr>
              <a:t>would like to see them win again…</a:t>
            </a:r>
            <a:endParaRPr sz="2400">
              <a:latin typeface="Calibri"/>
              <a:ea typeface="Calibri"/>
              <a:cs typeface="Calibri"/>
              <a:sym typeface="Calibri"/>
            </a:endParaRPr>
          </a:p>
        </p:txBody>
      </p:sp>
      <p:pic>
        <p:nvPicPr>
          <p:cNvPr id="179" name="Google Shape;179;p24"/>
          <p:cNvPicPr preferRelativeResize="0"/>
          <p:nvPr/>
        </p:nvPicPr>
        <p:blipFill rotWithShape="1">
          <a:blip r:embed="rId3">
            <a:alphaModFix/>
          </a:blip>
          <a:srcRect b="0" l="0" r="0" t="0"/>
          <a:stretch/>
        </p:blipFill>
        <p:spPr>
          <a:xfrm>
            <a:off x="7534599" y="4089225"/>
            <a:ext cx="4414745" cy="3303684"/>
          </a:xfrm>
          <a:prstGeom prst="rect">
            <a:avLst/>
          </a:prstGeom>
          <a:noFill/>
          <a:ln>
            <a:noFill/>
          </a:ln>
        </p:spPr>
      </p:pic>
      <p:pic>
        <p:nvPicPr>
          <p:cNvPr id="180" name="Google Shape;180;p24"/>
          <p:cNvPicPr preferRelativeResize="0"/>
          <p:nvPr/>
        </p:nvPicPr>
        <p:blipFill rotWithShape="1">
          <a:blip r:embed="rId4">
            <a:alphaModFix/>
          </a:blip>
          <a:srcRect b="0" l="0" r="0" t="0"/>
          <a:stretch/>
        </p:blipFill>
        <p:spPr>
          <a:xfrm rot="1457857">
            <a:off x="8480759" y="5464306"/>
            <a:ext cx="928935" cy="14253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pl-PL" sz="3200">
                <a:latin typeface="Calibri"/>
                <a:ea typeface="Calibri"/>
                <a:cs typeface="Calibri"/>
                <a:sym typeface="Calibri"/>
              </a:rPr>
              <a:t>The Digischool Science Fair</a:t>
            </a:r>
            <a:endParaRPr sz="3200">
              <a:latin typeface="Calibri"/>
              <a:ea typeface="Calibri"/>
              <a:cs typeface="Calibri"/>
              <a:sym typeface="Calibri"/>
            </a:endParaRPr>
          </a:p>
        </p:txBody>
      </p:sp>
      <p:sp>
        <p:nvSpPr>
          <p:cNvPr id="186" name="Google Shape;186;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pl-PL" sz="2400">
                <a:latin typeface="Calibri"/>
                <a:ea typeface="Calibri"/>
                <a:cs typeface="Calibri"/>
                <a:sym typeface="Calibri"/>
              </a:rPr>
              <a:t>They would also trust some of their competitors not to make fair play. Team </a:t>
            </a:r>
            <a:r>
              <a:rPr i="1" lang="pl-PL" sz="2400">
                <a:latin typeface="Calibri"/>
                <a:ea typeface="Calibri"/>
                <a:cs typeface="Calibri"/>
                <a:sym typeface="Calibri"/>
              </a:rPr>
              <a:t>Fossils</a:t>
            </a:r>
            <a:r>
              <a:rPr lang="pl-PL" sz="2400">
                <a:latin typeface="Calibri"/>
                <a:ea typeface="Calibri"/>
                <a:cs typeface="Calibri"/>
                <a:sym typeface="Calibri"/>
              </a:rPr>
              <a:t>, referred to as </a:t>
            </a:r>
            <a:r>
              <a:rPr i="1" lang="pl-PL" sz="2400">
                <a:latin typeface="Calibri"/>
                <a:ea typeface="Calibri"/>
                <a:cs typeface="Calibri"/>
                <a:sym typeface="Calibri"/>
              </a:rPr>
              <a:t>Team C </a:t>
            </a:r>
            <a:r>
              <a:rPr lang="pl-PL" sz="2400">
                <a:latin typeface="Calibri"/>
                <a:ea typeface="Calibri"/>
                <a:cs typeface="Calibri"/>
                <a:sym typeface="Calibri"/>
              </a:rPr>
              <a:t>for easiness, also seems to have a good idea of what they want to present at the fair, but they seem to be more relaxed about the whole thing than team A, not so annoyingly ambitious...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p:txBody>
      </p:sp>
      <p:pic>
        <p:nvPicPr>
          <p:cNvPr id="187" name="Google Shape;187;p25"/>
          <p:cNvPicPr preferRelativeResize="0"/>
          <p:nvPr/>
        </p:nvPicPr>
        <p:blipFill rotWithShape="1">
          <a:blip r:embed="rId3">
            <a:alphaModFix/>
          </a:blip>
          <a:srcRect b="0" l="0" r="0" t="0"/>
          <a:stretch/>
        </p:blipFill>
        <p:spPr>
          <a:xfrm>
            <a:off x="5699372" y="3429000"/>
            <a:ext cx="4759298" cy="35528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pl-PL" sz="3200">
                <a:latin typeface="Calibri"/>
                <a:ea typeface="Calibri"/>
                <a:cs typeface="Calibri"/>
                <a:sym typeface="Calibri"/>
              </a:rPr>
              <a:t>The Digischool Science Fair</a:t>
            </a:r>
            <a:endParaRPr sz="3200">
              <a:latin typeface="Calibri"/>
              <a:ea typeface="Calibri"/>
              <a:cs typeface="Calibri"/>
              <a:sym typeface="Calibri"/>
            </a:endParaRPr>
          </a:p>
        </p:txBody>
      </p:sp>
      <p:sp>
        <p:nvSpPr>
          <p:cNvPr id="193" name="Google Shape;193;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i="1" lang="pl-PL" sz="2400">
                <a:latin typeface="Calibri"/>
                <a:ea typeface="Calibri"/>
                <a:cs typeface="Calibri"/>
                <a:sym typeface="Calibri"/>
              </a:rPr>
              <a:t>Flumes</a:t>
            </a:r>
            <a:r>
              <a:rPr lang="pl-PL" sz="2400">
                <a:latin typeface="Calibri"/>
                <a:ea typeface="Calibri"/>
                <a:cs typeface="Calibri"/>
                <a:sym typeface="Calibri"/>
              </a:rPr>
              <a:t>, referred to as </a:t>
            </a:r>
            <a:r>
              <a:rPr i="1" lang="pl-PL" sz="2400">
                <a:latin typeface="Calibri"/>
                <a:ea typeface="Calibri"/>
                <a:cs typeface="Calibri"/>
                <a:sym typeface="Calibri"/>
              </a:rPr>
              <a:t>Team B</a:t>
            </a:r>
            <a:r>
              <a:rPr lang="pl-PL" sz="2400">
                <a:latin typeface="Calibri"/>
                <a:ea typeface="Calibri"/>
                <a:cs typeface="Calibri"/>
                <a:sym typeface="Calibri"/>
              </a:rPr>
              <a:t>, on the other hand, hasn't gotten beyond vague ideas throughout the preparation period. Its members have less interest in biological or chemical topics, but they are all very enthusiastic about computers. So they have much preferred to spend their preparation time searching the school network for hidden areas they could penetrate. </a:t>
            </a:r>
            <a:endParaRPr sz="2400">
              <a:latin typeface="Calibri"/>
              <a:ea typeface="Calibri"/>
              <a:cs typeface="Calibri"/>
              <a:sym typeface="Calibri"/>
            </a:endParaRPr>
          </a:p>
        </p:txBody>
      </p:sp>
      <p:pic>
        <p:nvPicPr>
          <p:cNvPr id="194" name="Google Shape;194;p26"/>
          <p:cNvPicPr preferRelativeResize="0"/>
          <p:nvPr/>
        </p:nvPicPr>
        <p:blipFill rotWithShape="1">
          <a:blip r:embed="rId3">
            <a:alphaModFix/>
          </a:blip>
          <a:srcRect b="0" l="0" r="0" t="0"/>
          <a:stretch/>
        </p:blipFill>
        <p:spPr>
          <a:xfrm>
            <a:off x="4454878" y="3661441"/>
            <a:ext cx="5514039" cy="3509878"/>
          </a:xfrm>
          <a:prstGeom prst="rect">
            <a:avLst/>
          </a:prstGeom>
          <a:noFill/>
          <a:ln>
            <a:noFill/>
          </a:ln>
        </p:spPr>
      </p:pic>
      <p:pic>
        <p:nvPicPr>
          <p:cNvPr id="195" name="Google Shape;195;p26"/>
          <p:cNvPicPr preferRelativeResize="0"/>
          <p:nvPr/>
        </p:nvPicPr>
        <p:blipFill rotWithShape="1">
          <a:blip r:embed="rId4">
            <a:alphaModFix/>
          </a:blip>
          <a:srcRect b="0" l="0" r="0" t="0"/>
          <a:stretch/>
        </p:blipFill>
        <p:spPr>
          <a:xfrm>
            <a:off x="6561245" y="5416380"/>
            <a:ext cx="1200150" cy="1200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pl-PL" sz="3200">
                <a:latin typeface="Calibri"/>
                <a:ea typeface="Calibri"/>
                <a:cs typeface="Calibri"/>
                <a:sym typeface="Calibri"/>
              </a:rPr>
              <a:t>The Digischool Science Fair</a:t>
            </a:r>
            <a:endParaRPr sz="3200">
              <a:latin typeface="Calibri"/>
              <a:ea typeface="Calibri"/>
              <a:cs typeface="Calibri"/>
              <a:sym typeface="Calibri"/>
            </a:endParaRPr>
          </a:p>
        </p:txBody>
      </p:sp>
      <p:sp>
        <p:nvSpPr>
          <p:cNvPr id="201" name="Google Shape;20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pl-PL" sz="2400">
                <a:latin typeface="Calibri"/>
                <a:ea typeface="Calibri"/>
                <a:cs typeface="Calibri"/>
                <a:sym typeface="Calibri"/>
              </a:rPr>
              <a:t>Now, shortly before the fair actually takes place, frustration is spreading among them. They realize how much they would have liked to win the prize and go to CERN. Feverishly all of them are thinking about how they can turn things around at the last moment and not blame themselves at the presentation of the projects the next day. Also, they, too, have witnessed the headmaster's remarks.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rPr lang="pl-PL" sz="2400">
                <a:latin typeface="Calibri"/>
                <a:ea typeface="Calibri"/>
                <a:cs typeface="Calibri"/>
                <a:sym typeface="Calibri"/>
              </a:rPr>
              <a:t>Wouldn't it be a nice surprise if the nerds from team A surprisingly failed?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rPr lang="pl-PL" sz="2400">
                <a:latin typeface="Calibri"/>
                <a:ea typeface="Calibri"/>
                <a:cs typeface="Calibri"/>
                <a:sym typeface="Calibri"/>
              </a:rPr>
              <a:t>The stupid headmaster would make quite eyes how much he was wrong....</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t/>
            </a:r>
            <a:endParaRPr sz="2400">
              <a:latin typeface="Calibri"/>
              <a:ea typeface="Calibri"/>
              <a:cs typeface="Calibri"/>
              <a:sym typeface="Calibri"/>
            </a:endParaRPr>
          </a:p>
        </p:txBody>
      </p:sp>
      <p:pic>
        <p:nvPicPr>
          <p:cNvPr id="202" name="Google Shape;202;p27"/>
          <p:cNvPicPr preferRelativeResize="0"/>
          <p:nvPr/>
        </p:nvPicPr>
        <p:blipFill rotWithShape="1">
          <a:blip r:embed="rId3">
            <a:alphaModFix/>
          </a:blip>
          <a:srcRect b="0" l="0" r="0" t="0"/>
          <a:stretch/>
        </p:blipFill>
        <p:spPr>
          <a:xfrm>
            <a:off x="6939379" y="4740649"/>
            <a:ext cx="4255363" cy="27086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28"/>
          <p:cNvPicPr preferRelativeResize="0"/>
          <p:nvPr/>
        </p:nvPicPr>
        <p:blipFill rotWithShape="1">
          <a:blip r:embed="rId3">
            <a:alphaModFix/>
          </a:blip>
          <a:srcRect b="0" l="0" r="0" t="0"/>
          <a:stretch/>
        </p:blipFill>
        <p:spPr>
          <a:xfrm>
            <a:off x="6160061" y="3377479"/>
            <a:ext cx="6127939" cy="3900647"/>
          </a:xfrm>
          <a:prstGeom prst="rect">
            <a:avLst/>
          </a:prstGeom>
          <a:noFill/>
          <a:ln>
            <a:noFill/>
          </a:ln>
        </p:spPr>
      </p:pic>
      <p:pic>
        <p:nvPicPr>
          <p:cNvPr id="208" name="Google Shape;208;p28"/>
          <p:cNvPicPr preferRelativeResize="0"/>
          <p:nvPr/>
        </p:nvPicPr>
        <p:blipFill rotWithShape="1">
          <a:blip r:embed="rId4">
            <a:alphaModFix/>
          </a:blip>
          <a:srcRect b="0" l="0" r="0" t="0"/>
          <a:stretch/>
        </p:blipFill>
        <p:spPr>
          <a:xfrm>
            <a:off x="80782" y="3673080"/>
            <a:ext cx="4879019" cy="3651114"/>
          </a:xfrm>
          <a:prstGeom prst="rect">
            <a:avLst/>
          </a:prstGeom>
          <a:noFill/>
          <a:ln>
            <a:noFill/>
          </a:ln>
        </p:spPr>
      </p:pic>
      <p:sp>
        <p:nvSpPr>
          <p:cNvPr id="209" name="Google Shape;20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pl-PL" sz="3200">
                <a:latin typeface="Calibri"/>
                <a:ea typeface="Calibri"/>
                <a:cs typeface="Calibri"/>
                <a:sym typeface="Calibri"/>
              </a:rPr>
              <a:t>The Teams – Where do you belong?</a:t>
            </a:r>
            <a:endParaRPr b="1" sz="3200">
              <a:latin typeface="Calibri"/>
              <a:ea typeface="Calibri"/>
              <a:cs typeface="Calibri"/>
              <a:sym typeface="Calibri"/>
            </a:endParaRPr>
          </a:p>
        </p:txBody>
      </p:sp>
      <p:sp>
        <p:nvSpPr>
          <p:cNvPr id="210" name="Google Shape;210;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pl-PL" sz="2400">
                <a:latin typeface="Calibri"/>
                <a:ea typeface="Calibri"/>
                <a:cs typeface="Calibri"/>
                <a:sym typeface="Calibri"/>
              </a:rPr>
              <a:t>In the game, you will act either as </a:t>
            </a:r>
            <a:r>
              <a:rPr i="1" lang="pl-PL" sz="2400">
                <a:solidFill>
                  <a:schemeClr val="accent1"/>
                </a:solidFill>
                <a:latin typeface="Calibri"/>
                <a:ea typeface="Calibri"/>
                <a:cs typeface="Calibri"/>
                <a:sym typeface="Calibri"/>
              </a:rPr>
              <a:t>Team A</a:t>
            </a:r>
            <a:r>
              <a:rPr lang="pl-PL" sz="2400">
                <a:latin typeface="Calibri"/>
                <a:ea typeface="Calibri"/>
                <a:cs typeface="Calibri"/>
                <a:sym typeface="Calibri"/>
              </a:rPr>
              <a:t> – called the "blue team" – or as </a:t>
            </a:r>
            <a:r>
              <a:rPr i="1" lang="pl-PL" sz="2400">
                <a:solidFill>
                  <a:srgbClr val="C00000"/>
                </a:solidFill>
                <a:latin typeface="Calibri"/>
                <a:ea typeface="Calibri"/>
                <a:cs typeface="Calibri"/>
                <a:sym typeface="Calibri"/>
              </a:rPr>
              <a:t>Team B</a:t>
            </a:r>
            <a:r>
              <a:rPr lang="pl-PL" sz="2400">
                <a:latin typeface="Calibri"/>
                <a:ea typeface="Calibri"/>
                <a:cs typeface="Calibri"/>
                <a:sym typeface="Calibri"/>
              </a:rPr>
              <a:t> – "red team". So your task will either have to protect yourself against possible intrigues and acts of sabotage or, on the contrary, to think up exactly such measures with which you could harm your opponents and perhaps still win the competition yourself.</a:t>
            </a:r>
            <a:endParaRPr sz="2400">
              <a:latin typeface="Calibri"/>
              <a:ea typeface="Calibri"/>
              <a:cs typeface="Calibri"/>
              <a:sym typeface="Calibri"/>
            </a:endParaRPr>
          </a:p>
        </p:txBody>
      </p:sp>
      <p:pic>
        <p:nvPicPr>
          <p:cNvPr id="211" name="Google Shape;211;p28"/>
          <p:cNvPicPr preferRelativeResize="0"/>
          <p:nvPr/>
        </p:nvPicPr>
        <p:blipFill rotWithShape="1">
          <a:blip r:embed="rId5">
            <a:alphaModFix/>
          </a:blip>
          <a:srcRect b="0" l="32754" r="38670" t="8159"/>
          <a:stretch/>
        </p:blipFill>
        <p:spPr>
          <a:xfrm>
            <a:off x="1929741" y="5498637"/>
            <a:ext cx="1181100" cy="1247140"/>
          </a:xfrm>
          <a:prstGeom prst="ellipse">
            <a:avLst/>
          </a:prstGeom>
          <a:noFill/>
          <a:ln cap="rnd" cmpd="sng" w="63500">
            <a:solidFill>
              <a:srgbClr val="333333"/>
            </a:solidFill>
            <a:prstDash val="solid"/>
            <a:round/>
            <a:headEnd len="sm" w="sm" type="none"/>
            <a:tailEnd len="sm" w="sm" type="none"/>
          </a:ln>
        </p:spPr>
      </p:pic>
      <p:pic>
        <p:nvPicPr>
          <p:cNvPr id="212" name="Google Shape;212;p28"/>
          <p:cNvPicPr preferRelativeResize="0"/>
          <p:nvPr/>
        </p:nvPicPr>
        <p:blipFill rotWithShape="1">
          <a:blip r:embed="rId6">
            <a:alphaModFix/>
          </a:blip>
          <a:srcRect b="0" l="2104" r="67297" t="5666"/>
          <a:stretch/>
        </p:blipFill>
        <p:spPr>
          <a:xfrm>
            <a:off x="8638560" y="5452569"/>
            <a:ext cx="1170940" cy="1186815"/>
          </a:xfrm>
          <a:prstGeom prst="ellipse">
            <a:avLst/>
          </a:prstGeom>
          <a:noFill/>
          <a:ln cap="rnd" cmpd="sng" w="63500">
            <a:solidFill>
              <a:srgbClr val="333333"/>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pl-PL" sz="3200">
                <a:latin typeface="Calibri"/>
                <a:ea typeface="Calibri"/>
                <a:cs typeface="Calibri"/>
                <a:sym typeface="Calibri"/>
              </a:rPr>
              <a:t>The Teams – Blue vs Red</a:t>
            </a:r>
            <a:endParaRPr b="1" sz="3200">
              <a:latin typeface="Calibri"/>
              <a:ea typeface="Calibri"/>
              <a:cs typeface="Calibri"/>
              <a:sym typeface="Calibri"/>
            </a:endParaRPr>
          </a:p>
        </p:txBody>
      </p:sp>
      <p:graphicFrame>
        <p:nvGraphicFramePr>
          <p:cNvPr id="218" name="Google Shape;218;p29"/>
          <p:cNvGraphicFramePr/>
          <p:nvPr/>
        </p:nvGraphicFramePr>
        <p:xfrm>
          <a:off x="838200" y="1825624"/>
          <a:ext cx="3000000" cy="3000000"/>
        </p:xfrm>
        <a:graphic>
          <a:graphicData uri="http://schemas.openxmlformats.org/drawingml/2006/table">
            <a:tbl>
              <a:tblPr bandRow="1" firstRow="1">
                <a:noFill/>
                <a:tableStyleId>{439FBAAF-62A6-4F7A-92E2-6CC04CBBE94C}</a:tableStyleId>
              </a:tblPr>
              <a:tblGrid>
                <a:gridCol w="5257800"/>
                <a:gridCol w="5257800"/>
              </a:tblGrid>
              <a:tr h="717350">
                <a:tc>
                  <a:txBody>
                    <a:bodyPr/>
                    <a:lstStyle/>
                    <a:p>
                      <a:pPr indent="0" lvl="0" marL="0" marR="0" rtl="0" algn="l">
                        <a:spcBef>
                          <a:spcPts val="0"/>
                        </a:spcBef>
                        <a:spcAft>
                          <a:spcPts val="0"/>
                        </a:spcAft>
                        <a:buNone/>
                      </a:pPr>
                      <a:r>
                        <a:rPr lang="pl-PL" sz="1800" u="none" cap="none" strike="noStrike">
                          <a:latin typeface="Calibri"/>
                          <a:ea typeface="Calibri"/>
                          <a:cs typeface="Calibri"/>
                          <a:sym typeface="Calibri"/>
                        </a:rPr>
                        <a:t>BLUE TEAM</a:t>
                      </a:r>
                      <a:endParaRPr sz="18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pl-PL" sz="1800">
                          <a:latin typeface="Calibri"/>
                          <a:ea typeface="Calibri"/>
                          <a:cs typeface="Calibri"/>
                          <a:sym typeface="Calibri"/>
                        </a:rPr>
                        <a:t>RED TEAM</a:t>
                      </a:r>
                      <a:endParaRPr sz="1800">
                        <a:latin typeface="Calibri"/>
                        <a:ea typeface="Calibri"/>
                        <a:cs typeface="Calibri"/>
                        <a:sym typeface="Calibri"/>
                      </a:endParaRPr>
                    </a:p>
                  </a:txBody>
                  <a:tcPr marT="45725" marB="45725" marR="91450" marL="91450"/>
                </a:tc>
              </a:tr>
              <a:tr h="3360675">
                <a:tc>
                  <a:txBody>
                    <a:bodyPr/>
                    <a:lstStyle/>
                    <a:p>
                      <a:pPr indent="0" lvl="0" marL="0" marR="0" rtl="0" algn="l">
                        <a:lnSpc>
                          <a:spcPct val="100000"/>
                        </a:lnSpc>
                        <a:spcBef>
                          <a:spcPts val="0"/>
                        </a:spcBef>
                        <a:spcAft>
                          <a:spcPts val="0"/>
                        </a:spcAft>
                        <a:buClr>
                          <a:schemeClr val="dk1"/>
                        </a:buClr>
                        <a:buSzPts val="1800"/>
                        <a:buFont typeface="Calibri"/>
                        <a:buNone/>
                      </a:pPr>
                      <a:r>
                        <a:rPr lang="pl-PL" sz="1800">
                          <a:latin typeface="Calibri"/>
                          <a:ea typeface="Calibri"/>
                          <a:cs typeface="Calibri"/>
                          <a:sym typeface="Calibri"/>
                        </a:rPr>
                        <a:t>Team A at the DigiSchool Science Fair. You did come up with a very good idea already at an early date which will supposedly win the competition. You are aware that other teams might use unfair methods to win the competition because the first prize is so fantastic this year…</a:t>
                      </a:r>
                      <a:endParaRPr sz="1800">
                        <a:solidFill>
                          <a:schemeClr val="dk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pl-PL" sz="1800">
                          <a:latin typeface="Calibri"/>
                          <a:ea typeface="Calibri"/>
                          <a:cs typeface="Calibri"/>
                          <a:sym typeface="Calibri"/>
                        </a:rPr>
                        <a:t>It’s team B at the DigiSchool Science Fair. You did not come up with an idea that did really work out in the end. So, you are very frustrated with the competition and the competition rules. Now you are seeking to do anything to sabotage it or find out about other‘s projects by force and use it for your own benefit.</a:t>
                      </a:r>
                      <a:endParaRPr sz="1800">
                        <a:solidFill>
                          <a:schemeClr val="dk1"/>
                        </a:solidFill>
                        <a:latin typeface="Calibri"/>
                        <a:ea typeface="Calibri"/>
                        <a:cs typeface="Calibri"/>
                        <a:sym typeface="Calibri"/>
                      </a:endParaRPr>
                    </a:p>
                  </a:txBody>
                  <a:tcPr marT="45725" marB="45725" marR="91450" marL="91450"/>
                </a:tc>
              </a:tr>
            </a:tbl>
          </a:graphicData>
        </a:graphic>
      </p:graphicFrame>
      <p:pic>
        <p:nvPicPr>
          <p:cNvPr id="219" name="Google Shape;219;p29"/>
          <p:cNvPicPr preferRelativeResize="0"/>
          <p:nvPr/>
        </p:nvPicPr>
        <p:blipFill rotWithShape="1">
          <a:blip r:embed="rId3">
            <a:alphaModFix/>
          </a:blip>
          <a:srcRect b="0" l="32754" r="38670" t="8159"/>
          <a:stretch/>
        </p:blipFill>
        <p:spPr>
          <a:xfrm>
            <a:off x="2564082" y="4474830"/>
            <a:ext cx="1181100" cy="1247140"/>
          </a:xfrm>
          <a:prstGeom prst="ellipse">
            <a:avLst/>
          </a:prstGeom>
          <a:noFill/>
          <a:ln cap="rnd" cmpd="sng" w="63500">
            <a:solidFill>
              <a:srgbClr val="333333"/>
            </a:solidFill>
            <a:prstDash val="solid"/>
            <a:round/>
            <a:headEnd len="sm" w="sm" type="none"/>
            <a:tailEnd len="sm" w="sm" type="none"/>
          </a:ln>
        </p:spPr>
      </p:pic>
      <p:pic>
        <p:nvPicPr>
          <p:cNvPr id="220" name="Google Shape;220;p29"/>
          <p:cNvPicPr preferRelativeResize="0"/>
          <p:nvPr/>
        </p:nvPicPr>
        <p:blipFill rotWithShape="1">
          <a:blip r:embed="rId4">
            <a:alphaModFix/>
          </a:blip>
          <a:srcRect b="0" l="2104" r="67297" t="5666"/>
          <a:stretch/>
        </p:blipFill>
        <p:spPr>
          <a:xfrm>
            <a:off x="8044522" y="4504992"/>
            <a:ext cx="1170940" cy="1186815"/>
          </a:xfrm>
          <a:prstGeom prst="ellipse">
            <a:avLst/>
          </a:prstGeom>
          <a:noFill/>
          <a:ln cap="rnd" cmpd="sng" w="63500">
            <a:solidFill>
              <a:srgbClr val="333333"/>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pl-PL" sz="3200">
                <a:latin typeface="Calibri"/>
                <a:ea typeface="Calibri"/>
                <a:cs typeface="Calibri"/>
                <a:sym typeface="Calibri"/>
              </a:rPr>
              <a:t>The scenario’s background</a:t>
            </a:r>
            <a:endParaRPr b="1" sz="3200">
              <a:latin typeface="Calibri"/>
              <a:ea typeface="Calibri"/>
              <a:cs typeface="Calibri"/>
              <a:sym typeface="Calibri"/>
            </a:endParaRPr>
          </a:p>
        </p:txBody>
      </p:sp>
      <p:sp>
        <p:nvSpPr>
          <p:cNvPr id="102" name="Google Shape;102;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pl-PL" sz="2400"/>
              <a:t>Welcome to the Cyber 4 Schools game! </a:t>
            </a:r>
            <a:endParaRPr b="1" sz="2400"/>
          </a:p>
          <a:p>
            <a:pPr indent="0" lvl="0" marL="0" rtl="0" algn="l">
              <a:lnSpc>
                <a:spcPct val="90000"/>
              </a:lnSpc>
              <a:spcBef>
                <a:spcPts val="1000"/>
              </a:spcBef>
              <a:spcAft>
                <a:spcPts val="0"/>
              </a:spcAft>
              <a:buClr>
                <a:schemeClr val="dk1"/>
              </a:buClr>
              <a:buSzPts val="2400"/>
              <a:buNone/>
            </a:pPr>
            <a:r>
              <a:rPr lang="pl-PL" sz="2400">
                <a:latin typeface="Calibri"/>
                <a:ea typeface="Calibri"/>
                <a:cs typeface="Calibri"/>
                <a:sym typeface="Calibri"/>
              </a:rPr>
              <a:t>In this game, you and your friends are pupils of Digischool, a school especially focused on modern teaching techniques and digitalization. It is all about the question of good or evil, success or disgrace.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rPr lang="pl-PL" sz="2400">
                <a:latin typeface="Calibri"/>
                <a:ea typeface="Calibri"/>
                <a:cs typeface="Calibri"/>
                <a:sym typeface="Calibri"/>
              </a:rPr>
              <a:t>But one after the other...</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a:p>
        </p:txBody>
      </p:sp>
      <p:pic>
        <p:nvPicPr>
          <p:cNvPr id="103" name="Google Shape;103;p15"/>
          <p:cNvPicPr preferRelativeResize="0"/>
          <p:nvPr/>
        </p:nvPicPr>
        <p:blipFill rotWithShape="1">
          <a:blip r:embed="rId3">
            <a:alphaModFix/>
          </a:blip>
          <a:srcRect b="0" l="0" r="0" t="0"/>
          <a:stretch/>
        </p:blipFill>
        <p:spPr>
          <a:xfrm>
            <a:off x="8809710" y="3853335"/>
            <a:ext cx="2287378" cy="23236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pl-PL" sz="3200">
                <a:latin typeface="Calibri"/>
                <a:ea typeface="Calibri"/>
                <a:cs typeface="Calibri"/>
                <a:sym typeface="Calibri"/>
              </a:rPr>
              <a:t>Get to know the Digischool </a:t>
            </a:r>
            <a:endParaRPr sz="3200">
              <a:latin typeface="Calibri"/>
              <a:ea typeface="Calibri"/>
              <a:cs typeface="Calibri"/>
              <a:sym typeface="Calibri"/>
            </a:endParaRPr>
          </a:p>
        </p:txBody>
      </p:sp>
      <p:sp>
        <p:nvSpPr>
          <p:cNvPr id="109" name="Google Shape;109;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pl-PL" sz="2400">
                <a:latin typeface="Calibri"/>
                <a:ea typeface="Calibri"/>
                <a:cs typeface="Calibri"/>
                <a:sym typeface="Calibri"/>
              </a:rPr>
              <a:t>Digischool is a STEM oriented school. Both the teaching of science and mathematics play a central role, as does the use of modern, digital teaching concepts. For you students, the maxim is to work and communicate digitally as much as possible. The school is located in a rural area of the City, not much of traffic in the evenings. It is a beautiful building with large windows and green around.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a:p>
        </p:txBody>
      </p:sp>
      <p:pic>
        <p:nvPicPr>
          <p:cNvPr id="110" name="Google Shape;110;p16"/>
          <p:cNvPicPr preferRelativeResize="0"/>
          <p:nvPr/>
        </p:nvPicPr>
        <p:blipFill rotWithShape="1">
          <a:blip r:embed="rId3">
            <a:alphaModFix/>
          </a:blip>
          <a:srcRect b="0" l="0" r="0" t="0"/>
          <a:stretch/>
        </p:blipFill>
        <p:spPr>
          <a:xfrm>
            <a:off x="672483" y="3992063"/>
            <a:ext cx="3331345" cy="2865937"/>
          </a:xfrm>
          <a:prstGeom prst="rect">
            <a:avLst/>
          </a:prstGeom>
          <a:noFill/>
          <a:ln>
            <a:noFill/>
          </a:ln>
        </p:spPr>
      </p:pic>
      <p:pic>
        <p:nvPicPr>
          <p:cNvPr id="111" name="Google Shape;111;p16"/>
          <p:cNvPicPr preferRelativeResize="0"/>
          <p:nvPr/>
        </p:nvPicPr>
        <p:blipFill rotWithShape="1">
          <a:blip r:embed="rId4">
            <a:alphaModFix/>
          </a:blip>
          <a:srcRect b="0" l="0" r="0" t="0"/>
          <a:stretch/>
        </p:blipFill>
        <p:spPr>
          <a:xfrm rot="-1654040">
            <a:off x="2877266" y="4261316"/>
            <a:ext cx="2016388" cy="1099129"/>
          </a:xfrm>
          <a:prstGeom prst="rect">
            <a:avLst/>
          </a:prstGeom>
          <a:noFill/>
          <a:ln>
            <a:noFill/>
          </a:ln>
        </p:spPr>
      </p:pic>
      <p:pic>
        <p:nvPicPr>
          <p:cNvPr id="112" name="Google Shape;112;p16"/>
          <p:cNvPicPr preferRelativeResize="0"/>
          <p:nvPr/>
        </p:nvPicPr>
        <p:blipFill rotWithShape="1">
          <a:blip r:embed="rId5">
            <a:alphaModFix/>
          </a:blip>
          <a:srcRect b="0" l="0" r="0" t="0"/>
          <a:stretch/>
        </p:blipFill>
        <p:spPr>
          <a:xfrm rot="1203233">
            <a:off x="9065862" y="4023962"/>
            <a:ext cx="2004963" cy="2004963"/>
          </a:xfrm>
          <a:prstGeom prst="rect">
            <a:avLst/>
          </a:prstGeom>
          <a:noFill/>
          <a:ln>
            <a:noFill/>
          </a:ln>
        </p:spPr>
      </p:pic>
      <p:pic>
        <p:nvPicPr>
          <p:cNvPr id="113" name="Google Shape;113;p16"/>
          <p:cNvPicPr preferRelativeResize="0"/>
          <p:nvPr/>
        </p:nvPicPr>
        <p:blipFill rotWithShape="1">
          <a:blip r:embed="rId6">
            <a:alphaModFix/>
          </a:blip>
          <a:srcRect b="0" l="0" r="0" t="0"/>
          <a:stretch/>
        </p:blipFill>
        <p:spPr>
          <a:xfrm>
            <a:off x="1556532" y="4222336"/>
            <a:ext cx="1464947" cy="4591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pl-PL" sz="3200">
                <a:latin typeface="Calibri"/>
                <a:ea typeface="Calibri"/>
                <a:cs typeface="Calibri"/>
                <a:sym typeface="Calibri"/>
              </a:rPr>
              <a:t>Digischool </a:t>
            </a:r>
            <a:endParaRPr sz="3200">
              <a:latin typeface="Calibri"/>
              <a:ea typeface="Calibri"/>
              <a:cs typeface="Calibri"/>
              <a:sym typeface="Calibri"/>
            </a:endParaRPr>
          </a:p>
        </p:txBody>
      </p:sp>
      <p:sp>
        <p:nvSpPr>
          <p:cNvPr id="119" name="Google Shape;119;p17"/>
          <p:cNvSpPr txBox="1"/>
          <p:nvPr>
            <p:ph idx="1" type="body"/>
          </p:nvPr>
        </p:nvSpPr>
        <p:spPr>
          <a:xfrm>
            <a:off x="838200" y="1411550"/>
            <a:ext cx="10515600" cy="47654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pl-PL" sz="2400">
                <a:latin typeface="Calibri"/>
                <a:ea typeface="Calibri"/>
                <a:cs typeface="Calibri"/>
                <a:sym typeface="Calibri"/>
              </a:rPr>
              <a:t>In the school, there are 630 pupils and 60 teachers, a headmaster, a janitor, the schools secretary and 3 IT-administrators. It has one big teacher’s room which is unfortunately a little too small as the school has grown over the recent years.</a:t>
            </a:r>
            <a:endParaRPr sz="2400">
              <a:latin typeface="Calibri"/>
              <a:ea typeface="Calibri"/>
              <a:cs typeface="Calibri"/>
              <a:sym typeface="Calibri"/>
            </a:endParaRPr>
          </a:p>
        </p:txBody>
      </p:sp>
      <p:pic>
        <p:nvPicPr>
          <p:cNvPr id="120" name="Google Shape;120;p17"/>
          <p:cNvPicPr preferRelativeResize="0"/>
          <p:nvPr/>
        </p:nvPicPr>
        <p:blipFill rotWithShape="1">
          <a:blip r:embed="rId3">
            <a:alphaModFix/>
          </a:blip>
          <a:srcRect b="0" l="0" r="0" t="0"/>
          <a:stretch/>
        </p:blipFill>
        <p:spPr>
          <a:xfrm>
            <a:off x="2464100" y="2183908"/>
            <a:ext cx="7263799" cy="6858000"/>
          </a:xfrm>
          <a:prstGeom prst="rect">
            <a:avLst/>
          </a:prstGeom>
          <a:noFill/>
          <a:ln>
            <a:noFill/>
          </a:ln>
        </p:spPr>
      </p:pic>
      <p:pic>
        <p:nvPicPr>
          <p:cNvPr id="121" name="Google Shape;121;p17"/>
          <p:cNvPicPr preferRelativeResize="0"/>
          <p:nvPr/>
        </p:nvPicPr>
        <p:blipFill rotWithShape="1">
          <a:blip r:embed="rId4">
            <a:alphaModFix/>
          </a:blip>
          <a:srcRect b="0" l="0" r="0" t="0"/>
          <a:stretch/>
        </p:blipFill>
        <p:spPr>
          <a:xfrm>
            <a:off x="7308207" y="6114263"/>
            <a:ext cx="1773650" cy="5559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pl-PL" sz="3200">
                <a:latin typeface="Calibri"/>
                <a:ea typeface="Calibri"/>
                <a:cs typeface="Calibri"/>
                <a:sym typeface="Calibri"/>
              </a:rPr>
              <a:t>The school’s digital setup</a:t>
            </a:r>
            <a:endParaRPr sz="3200">
              <a:latin typeface="Calibri"/>
              <a:ea typeface="Calibri"/>
              <a:cs typeface="Calibri"/>
              <a:sym typeface="Calibri"/>
            </a:endParaRPr>
          </a:p>
        </p:txBody>
      </p:sp>
      <p:sp>
        <p:nvSpPr>
          <p:cNvPr id="127" name="Google Shape;12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pl-PL" sz="2400">
                <a:latin typeface="Calibri"/>
                <a:ea typeface="Calibri"/>
                <a:cs typeface="Calibri"/>
                <a:sym typeface="Calibri"/>
              </a:rPr>
              <a:t>Digischool has 400 tablets which provides to the pupils. The teachers all bring their own laptop / tablets and mobile phone devices. There is an email account for each student (or student groups) and each teacher.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rPr lang="pl-PL" sz="2400">
                <a:latin typeface="Calibri"/>
                <a:ea typeface="Calibri"/>
                <a:cs typeface="Calibri"/>
                <a:sym typeface="Calibri"/>
              </a:rPr>
              <a:t>The account credentials are given by the IT staff upon entering the school in the same pattern: Capital Initial of the First Name . Lastname ! DDMMYYYY, e.g. </a:t>
            </a:r>
            <a:r>
              <a:rPr lang="pl-PL" sz="2400">
                <a:latin typeface="Courier New"/>
                <a:ea typeface="Courier New"/>
                <a:cs typeface="Courier New"/>
                <a:sym typeface="Courier New"/>
              </a:rPr>
              <a:t>J.Henderson!15062012</a:t>
            </a:r>
            <a:endParaRPr sz="2400"/>
          </a:p>
        </p:txBody>
      </p:sp>
      <p:pic>
        <p:nvPicPr>
          <p:cNvPr id="128" name="Google Shape;128;p18"/>
          <p:cNvPicPr preferRelativeResize="0"/>
          <p:nvPr/>
        </p:nvPicPr>
        <p:blipFill rotWithShape="1">
          <a:blip r:embed="rId3">
            <a:alphaModFix/>
          </a:blip>
          <a:srcRect b="0" l="0" r="0" t="0"/>
          <a:stretch/>
        </p:blipFill>
        <p:spPr>
          <a:xfrm>
            <a:off x="166456" y="4251734"/>
            <a:ext cx="3029506" cy="2606266"/>
          </a:xfrm>
          <a:prstGeom prst="rect">
            <a:avLst/>
          </a:prstGeom>
          <a:noFill/>
          <a:ln>
            <a:noFill/>
          </a:ln>
        </p:spPr>
      </p:pic>
      <p:pic>
        <p:nvPicPr>
          <p:cNvPr id="129" name="Google Shape;129;p18"/>
          <p:cNvPicPr preferRelativeResize="0"/>
          <p:nvPr/>
        </p:nvPicPr>
        <p:blipFill rotWithShape="1">
          <a:blip r:embed="rId4">
            <a:alphaModFix/>
          </a:blip>
          <a:srcRect b="0" l="0" r="0" t="0"/>
          <a:stretch/>
        </p:blipFill>
        <p:spPr>
          <a:xfrm>
            <a:off x="9356307" y="5893123"/>
            <a:ext cx="2672197" cy="8375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pl-PL" sz="3200">
                <a:latin typeface="Calibri"/>
                <a:ea typeface="Calibri"/>
                <a:cs typeface="Calibri"/>
                <a:sym typeface="Calibri"/>
              </a:rPr>
              <a:t>The school’s digital setup</a:t>
            </a:r>
            <a:endParaRPr sz="3200">
              <a:latin typeface="Calibri"/>
              <a:ea typeface="Calibri"/>
              <a:cs typeface="Calibri"/>
              <a:sym typeface="Calibri"/>
            </a:endParaRPr>
          </a:p>
        </p:txBody>
      </p:sp>
      <p:sp>
        <p:nvSpPr>
          <p:cNvPr id="135" name="Google Shape;135;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pl-PL" sz="2400">
                <a:latin typeface="Calibri"/>
                <a:ea typeface="Calibri"/>
                <a:cs typeface="Calibri"/>
                <a:sym typeface="Calibri"/>
              </a:rPr>
              <a:t>With the same account credentials teachers and pupils can enter the internal network of the school, the intranet, and the learning management platform, including the grading platform and the tools to set up video calls. The school’s server room is located in the basement of the school. A backup server is in the secretary’s office. </a:t>
            </a:r>
            <a:endParaRPr sz="2400">
              <a:latin typeface="Calibri"/>
              <a:ea typeface="Calibri"/>
              <a:cs typeface="Calibri"/>
              <a:sym typeface="Calibri"/>
            </a:endParaRPr>
          </a:p>
          <a:p>
            <a:pPr indent="0" lvl="0" marL="0" rtl="0" algn="l">
              <a:lnSpc>
                <a:spcPct val="100000"/>
              </a:lnSpc>
              <a:spcBef>
                <a:spcPts val="1800"/>
              </a:spcBef>
              <a:spcAft>
                <a:spcPts val="0"/>
              </a:spcAft>
              <a:buClr>
                <a:schemeClr val="dk1"/>
              </a:buClr>
              <a:buSzPts val="2400"/>
              <a:buNone/>
            </a:pPr>
            <a:r>
              <a:rPr lang="pl-PL" sz="2400">
                <a:latin typeface="Calibri"/>
                <a:ea typeface="Calibri"/>
                <a:cs typeface="Calibri"/>
                <a:sym typeface="Calibri"/>
              </a:rPr>
              <a:t>The school has also several drones (especially multicopters that can be equipped with cameras) for the pupils to experiment with.</a:t>
            </a:r>
            <a:endParaRPr sz="2400">
              <a:latin typeface="Calibri"/>
              <a:ea typeface="Calibri"/>
              <a:cs typeface="Calibri"/>
              <a:sym typeface="Calibri"/>
            </a:endParaRPr>
          </a:p>
          <a:p>
            <a:pPr indent="0" lvl="0" marL="0" rtl="0" algn="l">
              <a:lnSpc>
                <a:spcPct val="90000"/>
              </a:lnSpc>
              <a:spcBef>
                <a:spcPts val="1800"/>
              </a:spcBef>
              <a:spcAft>
                <a:spcPts val="0"/>
              </a:spcAft>
              <a:buClr>
                <a:schemeClr val="dk1"/>
              </a:buClr>
              <a:buSzPts val="2800"/>
              <a:buNone/>
            </a:pPr>
            <a:r>
              <a:t/>
            </a:r>
            <a:endParaRPr/>
          </a:p>
        </p:txBody>
      </p:sp>
      <p:pic>
        <p:nvPicPr>
          <p:cNvPr id="136" name="Google Shape;136;p19"/>
          <p:cNvPicPr preferRelativeResize="0"/>
          <p:nvPr/>
        </p:nvPicPr>
        <p:blipFill rotWithShape="1">
          <a:blip r:embed="rId3">
            <a:alphaModFix/>
          </a:blip>
          <a:srcRect b="0" l="0" r="0" t="0"/>
          <a:stretch/>
        </p:blipFill>
        <p:spPr>
          <a:xfrm>
            <a:off x="7885636" y="4680567"/>
            <a:ext cx="3895725" cy="209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pl-PL" sz="3200">
                <a:latin typeface="Calibri"/>
                <a:ea typeface="Calibri"/>
                <a:cs typeface="Calibri"/>
                <a:sym typeface="Calibri"/>
              </a:rPr>
              <a:t>The Digischool Science Fair</a:t>
            </a:r>
            <a:endParaRPr sz="3200">
              <a:latin typeface="Calibri"/>
              <a:ea typeface="Calibri"/>
              <a:cs typeface="Calibri"/>
              <a:sym typeface="Calibri"/>
            </a:endParaRPr>
          </a:p>
        </p:txBody>
      </p:sp>
      <p:sp>
        <p:nvSpPr>
          <p:cNvPr id="142" name="Google Shape;14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pl-PL" sz="2400">
                <a:latin typeface="Calibri"/>
                <a:ea typeface="Calibri"/>
                <a:cs typeface="Calibri"/>
                <a:sym typeface="Calibri"/>
              </a:rPr>
              <a:t>For many years now, the school hosts a pupil’s science fair every year, inviting teams from other schools of the region. This year’s fair is just coming up tomorrow. In the afternoon, the exhibits and ideas of the participating student groups will be judged by a jury consisting of teachers from the participating schools, and prizes will be awarded.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rPr lang="pl-PL" sz="2400">
                <a:latin typeface="Calibri"/>
                <a:ea typeface="Calibri"/>
                <a:cs typeface="Calibri"/>
                <a:sym typeface="Calibri"/>
              </a:rPr>
              <a:t>Digischool is very proud that 7 out of 10 </a:t>
            </a:r>
            <a:br>
              <a:rPr lang="pl-PL" sz="2400">
                <a:latin typeface="Calibri"/>
                <a:ea typeface="Calibri"/>
                <a:cs typeface="Calibri"/>
                <a:sym typeface="Calibri"/>
              </a:rPr>
            </a:br>
            <a:r>
              <a:rPr lang="pl-PL" sz="2400">
                <a:latin typeface="Calibri"/>
                <a:ea typeface="Calibri"/>
                <a:cs typeface="Calibri"/>
                <a:sym typeface="Calibri"/>
              </a:rPr>
              <a:t>competitions so far have been won by one </a:t>
            </a:r>
            <a:br>
              <a:rPr lang="pl-PL" sz="2400">
                <a:latin typeface="Calibri"/>
                <a:ea typeface="Calibri"/>
                <a:cs typeface="Calibri"/>
                <a:sym typeface="Calibri"/>
              </a:rPr>
            </a:br>
            <a:r>
              <a:rPr lang="pl-PL" sz="2400">
                <a:latin typeface="Calibri"/>
                <a:ea typeface="Calibri"/>
                <a:cs typeface="Calibri"/>
                <a:sym typeface="Calibri"/>
              </a:rPr>
              <a:t>of their teams…</a:t>
            </a:r>
            <a:endParaRPr sz="2400">
              <a:latin typeface="Calibri"/>
              <a:ea typeface="Calibri"/>
              <a:cs typeface="Calibri"/>
              <a:sym typeface="Calibri"/>
            </a:endParaRPr>
          </a:p>
        </p:txBody>
      </p:sp>
      <p:pic>
        <p:nvPicPr>
          <p:cNvPr id="143" name="Google Shape;143;p20"/>
          <p:cNvPicPr preferRelativeResize="0"/>
          <p:nvPr/>
        </p:nvPicPr>
        <p:blipFill rotWithShape="1">
          <a:blip r:embed="rId3">
            <a:alphaModFix/>
          </a:blip>
          <a:srcRect b="0" l="0" r="0" t="0"/>
          <a:stretch/>
        </p:blipFill>
        <p:spPr>
          <a:xfrm>
            <a:off x="7066625" y="3924507"/>
            <a:ext cx="4021584" cy="29334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pl-PL" sz="3200">
                <a:latin typeface="Calibri"/>
                <a:ea typeface="Calibri"/>
                <a:cs typeface="Calibri"/>
                <a:sym typeface="Calibri"/>
              </a:rPr>
              <a:t>The Digischool Science Fair</a:t>
            </a:r>
            <a:endParaRPr sz="3200">
              <a:latin typeface="Calibri"/>
              <a:ea typeface="Calibri"/>
              <a:cs typeface="Calibri"/>
              <a:sym typeface="Calibri"/>
            </a:endParaRPr>
          </a:p>
        </p:txBody>
      </p:sp>
      <p:sp>
        <p:nvSpPr>
          <p:cNvPr id="149" name="Google Shape;14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pl-PL" sz="2400">
                <a:latin typeface="Calibri"/>
                <a:ea typeface="Calibri"/>
                <a:cs typeface="Calibri"/>
                <a:sym typeface="Calibri"/>
              </a:rPr>
              <a:t>The science fair meanwhile has gained much attention also outside the school; even business companies observe it closely to attend to scout young talents and thus the awards became very attractive.</a:t>
            </a:r>
            <a:endParaRPr sz="2400">
              <a:latin typeface="Calibri"/>
              <a:ea typeface="Calibri"/>
              <a:cs typeface="Calibri"/>
              <a:sym typeface="Calibri"/>
            </a:endParaRPr>
          </a:p>
        </p:txBody>
      </p:sp>
      <p:pic>
        <p:nvPicPr>
          <p:cNvPr id="150" name="Google Shape;150;p21"/>
          <p:cNvPicPr preferRelativeResize="0"/>
          <p:nvPr/>
        </p:nvPicPr>
        <p:blipFill rotWithShape="1">
          <a:blip r:embed="rId3">
            <a:alphaModFix/>
          </a:blip>
          <a:srcRect b="0" l="0" r="0" t="0"/>
          <a:stretch/>
        </p:blipFill>
        <p:spPr>
          <a:xfrm>
            <a:off x="3881070" y="3829503"/>
            <a:ext cx="4105275" cy="2266950"/>
          </a:xfrm>
          <a:prstGeom prst="rect">
            <a:avLst/>
          </a:prstGeom>
          <a:noFill/>
          <a:ln>
            <a:noFill/>
          </a:ln>
        </p:spPr>
      </p:pic>
      <p:pic>
        <p:nvPicPr>
          <p:cNvPr id="151" name="Google Shape;151;p21"/>
          <p:cNvPicPr preferRelativeResize="0"/>
          <p:nvPr/>
        </p:nvPicPr>
        <p:blipFill rotWithShape="1">
          <a:blip r:embed="rId4">
            <a:alphaModFix/>
          </a:blip>
          <a:srcRect b="0" l="0" r="0" t="0"/>
          <a:stretch/>
        </p:blipFill>
        <p:spPr>
          <a:xfrm>
            <a:off x="3881069" y="3135858"/>
            <a:ext cx="4105275" cy="865436"/>
          </a:xfrm>
          <a:prstGeom prst="rect">
            <a:avLst/>
          </a:prstGeom>
          <a:noFill/>
          <a:ln>
            <a:noFill/>
          </a:ln>
        </p:spPr>
      </p:pic>
      <p:pic>
        <p:nvPicPr>
          <p:cNvPr id="152" name="Google Shape;152;p21"/>
          <p:cNvPicPr preferRelativeResize="0"/>
          <p:nvPr/>
        </p:nvPicPr>
        <p:blipFill rotWithShape="1">
          <a:blip r:embed="rId5">
            <a:alphaModFix/>
          </a:blip>
          <a:srcRect b="0" l="0" r="0" t="0"/>
          <a:stretch/>
        </p:blipFill>
        <p:spPr>
          <a:xfrm>
            <a:off x="3226665" y="3694566"/>
            <a:ext cx="1276350" cy="1962150"/>
          </a:xfrm>
          <a:prstGeom prst="rect">
            <a:avLst/>
          </a:prstGeom>
          <a:noFill/>
          <a:ln>
            <a:noFill/>
          </a:ln>
        </p:spPr>
      </p:pic>
      <p:pic>
        <p:nvPicPr>
          <p:cNvPr id="153" name="Google Shape;153;p21"/>
          <p:cNvPicPr preferRelativeResize="0"/>
          <p:nvPr/>
        </p:nvPicPr>
        <p:blipFill rotWithShape="1">
          <a:blip r:embed="rId6">
            <a:alphaModFix/>
          </a:blip>
          <a:srcRect b="0" l="0" r="0" t="0"/>
          <a:stretch/>
        </p:blipFill>
        <p:spPr>
          <a:xfrm rot="-216001">
            <a:off x="7506093" y="2667661"/>
            <a:ext cx="711928" cy="11406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pl-PL" sz="3200">
                <a:latin typeface="Calibri"/>
                <a:ea typeface="Calibri"/>
                <a:cs typeface="Calibri"/>
                <a:sym typeface="Calibri"/>
              </a:rPr>
              <a:t>The Digischool Science Fair</a:t>
            </a:r>
            <a:endParaRPr sz="3200">
              <a:latin typeface="Calibri"/>
              <a:ea typeface="Calibri"/>
              <a:cs typeface="Calibri"/>
              <a:sym typeface="Calibri"/>
            </a:endParaRPr>
          </a:p>
        </p:txBody>
      </p:sp>
      <p:sp>
        <p:nvSpPr>
          <p:cNvPr id="159" name="Google Shape;159;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pl-PL" sz="2400">
                <a:latin typeface="Calibri"/>
                <a:ea typeface="Calibri"/>
                <a:cs typeface="Calibri"/>
                <a:sym typeface="Calibri"/>
              </a:rPr>
              <a:t>This year’s science fair was even announced in the local media and 10 teams already registered to take part, 3 of  which are teams of Digischool (teams „Spaceship27”, „Flumes”, and „Fossils”).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rPr lang="pl-PL" sz="2400">
                <a:latin typeface="Calibri"/>
                <a:ea typeface="Calibri"/>
                <a:cs typeface="Calibri"/>
                <a:sym typeface="Calibri"/>
              </a:rPr>
              <a:t>All three teams are made up of talented and motivated students. Since the teams have formed themselves, it is hardly surprising that these three groups of students are homogeneous within themselves but different among themselves at the same time…</a:t>
            </a:r>
            <a:endParaRPr sz="2400">
              <a:latin typeface="Calibri"/>
              <a:ea typeface="Calibri"/>
              <a:cs typeface="Calibri"/>
              <a:sym typeface="Calibri"/>
            </a:endParaRPr>
          </a:p>
        </p:txBody>
      </p:sp>
      <p:pic>
        <p:nvPicPr>
          <p:cNvPr id="160" name="Google Shape;160;p22"/>
          <p:cNvPicPr preferRelativeResize="0"/>
          <p:nvPr/>
        </p:nvPicPr>
        <p:blipFill rotWithShape="1">
          <a:blip r:embed="rId3">
            <a:alphaModFix/>
          </a:blip>
          <a:srcRect b="0" l="0" r="0" t="0"/>
          <a:stretch/>
        </p:blipFill>
        <p:spPr>
          <a:xfrm>
            <a:off x="403102" y="4899761"/>
            <a:ext cx="2721838" cy="2074944"/>
          </a:xfrm>
          <a:prstGeom prst="rect">
            <a:avLst/>
          </a:prstGeom>
          <a:noFill/>
          <a:ln>
            <a:noFill/>
          </a:ln>
        </p:spPr>
      </p:pic>
      <p:pic>
        <p:nvPicPr>
          <p:cNvPr id="161" name="Google Shape;161;p22"/>
          <p:cNvPicPr preferRelativeResize="0"/>
          <p:nvPr/>
        </p:nvPicPr>
        <p:blipFill rotWithShape="1">
          <a:blip r:embed="rId4">
            <a:alphaModFix/>
          </a:blip>
          <a:srcRect b="0" l="0" r="0" t="0"/>
          <a:stretch/>
        </p:blipFill>
        <p:spPr>
          <a:xfrm>
            <a:off x="3993148" y="4715090"/>
            <a:ext cx="3180010" cy="2379696"/>
          </a:xfrm>
          <a:prstGeom prst="rect">
            <a:avLst/>
          </a:prstGeom>
          <a:noFill/>
          <a:ln>
            <a:noFill/>
          </a:ln>
        </p:spPr>
      </p:pic>
      <p:pic>
        <p:nvPicPr>
          <p:cNvPr id="162" name="Google Shape;162;p22"/>
          <p:cNvPicPr preferRelativeResize="0"/>
          <p:nvPr/>
        </p:nvPicPr>
        <p:blipFill rotWithShape="1">
          <a:blip r:embed="rId5">
            <a:alphaModFix/>
          </a:blip>
          <a:srcRect b="0" l="0" r="0" t="0"/>
          <a:stretch/>
        </p:blipFill>
        <p:spPr>
          <a:xfrm>
            <a:off x="8787090" y="4865486"/>
            <a:ext cx="2767580" cy="207890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nutzerdefiniertes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